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5" r:id="rId19"/>
    <p:sldId id="276" r:id="rId20"/>
    <p:sldId id="277" r:id="rId21"/>
    <p:sldId id="27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9211" autoAdjust="0"/>
  </p:normalViewPr>
  <p:slideViewPr>
    <p:cSldViewPr snapToGrid="0">
      <p:cViewPr varScale="1">
        <p:scale>
          <a:sx n="64" d="100"/>
          <a:sy n="64" d="100"/>
        </p:scale>
        <p:origin x="7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1F17F2-4441-4EAB-BF79-D77C408EEB55}" type="doc">
      <dgm:prSet loTypeId="urn:microsoft.com/office/officeart/2005/8/layout/arrow2" loCatId="process" qsTypeId="urn:microsoft.com/office/officeart/2005/8/quickstyle/simple1" qsCatId="simple" csTypeId="urn:microsoft.com/office/officeart/2005/8/colors/accent1_2" csCatId="accent1" phldr="1"/>
      <dgm:spPr/>
      <dgm:t>
        <a:bodyPr/>
        <a:lstStyle/>
        <a:p>
          <a:endParaRPr lang="en-US"/>
        </a:p>
      </dgm:t>
    </dgm:pt>
    <dgm:pt modelId="{0A42C35D-B6A4-470B-97F6-175D189EBEF4}">
      <dgm:prSet phldrT="[Text]" custT="1"/>
      <dgm:spPr/>
      <dgm:t>
        <a:bodyPr/>
        <a:lstStyle/>
        <a:p>
          <a:r>
            <a:rPr lang="en-US" sz="2400" smtClean="0">
              <a:latin typeface="Times New Roman" panose="02020603050405020304" pitchFamily="18" charset="0"/>
              <a:cs typeface="Times New Roman" panose="02020603050405020304" pitchFamily="18" charset="0"/>
            </a:rPr>
            <a:t>1833</a:t>
          </a:r>
        </a:p>
        <a:p>
          <a:r>
            <a:rPr lang="en-US" sz="2400" smtClean="0">
              <a:latin typeface="Times New Roman" panose="02020603050405020304" pitchFamily="18" charset="0"/>
              <a:cs typeface="Times New Roman" panose="02020603050405020304" pitchFamily="18" charset="0"/>
            </a:rPr>
            <a:t>Herbert Mayo</a:t>
          </a:r>
          <a:endParaRPr lang="en-US" sz="2400">
            <a:latin typeface="Times New Roman" panose="02020603050405020304" pitchFamily="18" charset="0"/>
            <a:cs typeface="Times New Roman" panose="02020603050405020304" pitchFamily="18" charset="0"/>
          </a:endParaRPr>
        </a:p>
      </dgm:t>
    </dgm:pt>
    <dgm:pt modelId="{3278BB1E-4DEE-4136-9931-488BEE42CBA8}" type="parTrans" cxnId="{1C3999AE-5D8E-4E2C-8829-1F5C2B8CC7CD}">
      <dgm:prSet/>
      <dgm:spPr/>
      <dgm:t>
        <a:bodyPr/>
        <a:lstStyle/>
        <a:p>
          <a:endParaRPr lang="en-US"/>
        </a:p>
      </dgm:t>
    </dgm:pt>
    <dgm:pt modelId="{2085DEF8-73F3-495B-93B0-E52C19E482F5}" type="sibTrans" cxnId="{1C3999AE-5D8E-4E2C-8829-1F5C2B8CC7CD}">
      <dgm:prSet/>
      <dgm:spPr/>
      <dgm:t>
        <a:bodyPr/>
        <a:lstStyle/>
        <a:p>
          <a:endParaRPr lang="en-US"/>
        </a:p>
      </dgm:t>
    </dgm:pt>
    <dgm:pt modelId="{96CD9C42-1C1C-4C43-83D9-9F5E13C781AA}">
      <dgm:prSet phldrT="[Text]"/>
      <dgm:spPr/>
      <dgm:t>
        <a:bodyPr/>
        <a:lstStyle/>
        <a:p>
          <a:r>
            <a:rPr lang="en-US" smtClean="0">
              <a:latin typeface="Times New Roman" panose="02020603050405020304" pitchFamily="18" charset="0"/>
              <a:cs typeface="Times New Roman" panose="02020603050405020304" pitchFamily="18" charset="0"/>
            </a:rPr>
            <a:t>1847</a:t>
          </a:r>
        </a:p>
        <a:p>
          <a:r>
            <a:rPr lang="en-US" b="0" i="0" smtClean="0">
              <a:solidFill>
                <a:schemeClr val="tx1"/>
              </a:solidFill>
              <a:effectLst/>
              <a:latin typeface="Times New Roman" panose="02020603050405020304" pitchFamily="18" charset="0"/>
              <a:ea typeface="+mn-ea"/>
              <a:cs typeface="Times New Roman" panose="02020603050405020304" pitchFamily="18" charset="0"/>
            </a:rPr>
            <a:t>Anderson</a:t>
          </a:r>
          <a:endParaRPr lang="en-US" smtClean="0">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dgm:t>
    </dgm:pt>
    <dgm:pt modelId="{B12AB8BD-5E03-4713-A38D-F5F9F1B319C2}" type="parTrans" cxnId="{134715CE-C117-4557-981C-F1B1182F1BF4}">
      <dgm:prSet/>
      <dgm:spPr/>
      <dgm:t>
        <a:bodyPr/>
        <a:lstStyle/>
        <a:p>
          <a:endParaRPr lang="en-US"/>
        </a:p>
      </dgm:t>
    </dgm:pt>
    <dgm:pt modelId="{F058A978-07C4-42E2-B94B-2EF8E94F2B5E}" type="sibTrans" cxnId="{134715CE-C117-4557-981C-F1B1182F1BF4}">
      <dgm:prSet/>
      <dgm:spPr/>
      <dgm:t>
        <a:bodyPr/>
        <a:lstStyle/>
        <a:p>
          <a:endParaRPr lang="en-US"/>
        </a:p>
      </dgm:t>
    </dgm:pt>
    <dgm:pt modelId="{6125BFB3-CC11-4EE1-9EB9-562C8EEFAD96}">
      <dgm:prSet phldrT="[Text]" custT="1"/>
      <dgm:spPr/>
      <dgm:t>
        <a:bodyPr/>
        <a:lstStyle/>
        <a:p>
          <a:r>
            <a:rPr lang="en-US" sz="2400" b="0" i="0" smtClean="0">
              <a:solidFill>
                <a:schemeClr val="tx1"/>
              </a:solidFill>
              <a:effectLst/>
              <a:latin typeface="Times New Roman" panose="02020603050405020304" pitchFamily="18" charset="0"/>
              <a:ea typeface="+mn-ea"/>
              <a:cs typeface="Times New Roman" panose="02020603050405020304" pitchFamily="18" charset="0"/>
            </a:rPr>
            <a:t>1854 Warren </a:t>
          </a:r>
          <a:endParaRPr lang="en-US" sz="2400">
            <a:latin typeface="Times New Roman" panose="02020603050405020304" pitchFamily="18" charset="0"/>
            <a:cs typeface="Times New Roman" panose="02020603050405020304" pitchFamily="18" charset="0"/>
          </a:endParaRPr>
        </a:p>
      </dgm:t>
    </dgm:pt>
    <dgm:pt modelId="{450305AC-2335-4670-B30C-CDD5E9902A28}" type="parTrans" cxnId="{A70EA138-31FB-41B6-9B4D-92497987376E}">
      <dgm:prSet/>
      <dgm:spPr/>
      <dgm:t>
        <a:bodyPr/>
        <a:lstStyle/>
        <a:p>
          <a:endParaRPr lang="en-US"/>
        </a:p>
      </dgm:t>
    </dgm:pt>
    <dgm:pt modelId="{C1CD4B6A-AA03-44DE-A90C-D0CC55564182}" type="sibTrans" cxnId="{A70EA138-31FB-41B6-9B4D-92497987376E}">
      <dgm:prSet/>
      <dgm:spPr/>
      <dgm:t>
        <a:bodyPr/>
        <a:lstStyle/>
        <a:p>
          <a:endParaRPr lang="en-US"/>
        </a:p>
      </dgm:t>
    </dgm:pt>
    <dgm:pt modelId="{06230FEF-FBCF-4D5B-9C6C-0804408D9BB6}">
      <dgm:prSet/>
      <dgm:spPr/>
      <dgm:t>
        <a:bodyPr/>
        <a:lstStyle/>
        <a:p>
          <a:endParaRPr lang="en-US"/>
        </a:p>
      </dgm:t>
    </dgm:pt>
    <dgm:pt modelId="{FB0276FC-8E12-4108-A36A-80953127B290}" type="parTrans" cxnId="{3AC01C47-31F8-4979-82EB-2DD1BADF9B76}">
      <dgm:prSet/>
      <dgm:spPr/>
      <dgm:t>
        <a:bodyPr/>
        <a:lstStyle/>
        <a:p>
          <a:endParaRPr lang="en-US"/>
        </a:p>
      </dgm:t>
    </dgm:pt>
    <dgm:pt modelId="{6571AE8B-8E7E-4610-ACC3-644782A3C325}" type="sibTrans" cxnId="{3AC01C47-31F8-4979-82EB-2DD1BADF9B76}">
      <dgm:prSet/>
      <dgm:spPr/>
      <dgm:t>
        <a:bodyPr/>
        <a:lstStyle/>
        <a:p>
          <a:endParaRPr lang="en-US"/>
        </a:p>
      </dgm:t>
    </dgm:pt>
    <dgm:pt modelId="{7F90B3BB-A661-4AF6-BCA3-9C0D09F65A80}">
      <dgm:prSet/>
      <dgm:spPr/>
      <dgm:t>
        <a:bodyPr/>
        <a:lstStyle/>
        <a:p>
          <a:endParaRPr lang="en-US"/>
        </a:p>
      </dgm:t>
    </dgm:pt>
    <dgm:pt modelId="{1B1FE4B2-ECC4-4D6D-9E4F-BC0E06B9E87C}" type="parTrans" cxnId="{9ECCF377-6DC7-4179-82D4-049617363B45}">
      <dgm:prSet/>
      <dgm:spPr/>
      <dgm:t>
        <a:bodyPr/>
        <a:lstStyle/>
        <a:p>
          <a:endParaRPr lang="en-US"/>
        </a:p>
      </dgm:t>
    </dgm:pt>
    <dgm:pt modelId="{54E80BB7-6A84-464C-AB77-7719CC05DA5C}" type="sibTrans" cxnId="{9ECCF377-6DC7-4179-82D4-049617363B45}">
      <dgm:prSet/>
      <dgm:spPr/>
      <dgm:t>
        <a:bodyPr/>
        <a:lstStyle/>
        <a:p>
          <a:endParaRPr lang="en-US"/>
        </a:p>
      </dgm:t>
    </dgm:pt>
    <dgm:pt modelId="{7C5F8785-65D8-4890-8C68-7B9CFB17B540}" type="pres">
      <dgm:prSet presAssocID="{051F17F2-4441-4EAB-BF79-D77C408EEB55}" presName="arrowDiagram" presStyleCnt="0">
        <dgm:presLayoutVars>
          <dgm:chMax val="5"/>
          <dgm:dir/>
          <dgm:resizeHandles val="exact"/>
        </dgm:presLayoutVars>
      </dgm:prSet>
      <dgm:spPr/>
      <dgm:t>
        <a:bodyPr/>
        <a:lstStyle/>
        <a:p>
          <a:endParaRPr lang="en-US"/>
        </a:p>
      </dgm:t>
    </dgm:pt>
    <dgm:pt modelId="{05F0AC8C-DFDB-4DD0-80F6-E9D30825B3AD}" type="pres">
      <dgm:prSet presAssocID="{051F17F2-4441-4EAB-BF79-D77C408EEB55}" presName="arrow" presStyleLbl="bgShp" presStyleIdx="0" presStyleCnt="1" custLinFactNeighborX="7342" custLinFactNeighborY="-2043"/>
      <dgm:spPr/>
    </dgm:pt>
    <dgm:pt modelId="{D9926720-0D70-449D-AD86-A42A60C97D9F}" type="pres">
      <dgm:prSet presAssocID="{051F17F2-4441-4EAB-BF79-D77C408EEB55}" presName="arrowDiagram5" presStyleCnt="0"/>
      <dgm:spPr/>
    </dgm:pt>
    <dgm:pt modelId="{6B691A1B-FBF5-43C3-93C9-4D1ECBDB5D54}" type="pres">
      <dgm:prSet presAssocID="{0A42C35D-B6A4-470B-97F6-175D189EBEF4}" presName="bullet5a" presStyleLbl="node1" presStyleIdx="0" presStyleCnt="5"/>
      <dgm:spPr/>
    </dgm:pt>
    <dgm:pt modelId="{E35F3252-59F7-4010-BCDD-C2A578A1D7E0}" type="pres">
      <dgm:prSet presAssocID="{0A42C35D-B6A4-470B-97F6-175D189EBEF4}" presName="textBox5a" presStyleLbl="revTx" presStyleIdx="0" presStyleCnt="5">
        <dgm:presLayoutVars>
          <dgm:bulletEnabled val="1"/>
        </dgm:presLayoutVars>
      </dgm:prSet>
      <dgm:spPr/>
      <dgm:t>
        <a:bodyPr/>
        <a:lstStyle/>
        <a:p>
          <a:endParaRPr lang="en-US"/>
        </a:p>
      </dgm:t>
    </dgm:pt>
    <dgm:pt modelId="{86B8D873-ECEB-4E6D-A0DB-CEFAD3E95937}" type="pres">
      <dgm:prSet presAssocID="{96CD9C42-1C1C-4C43-83D9-9F5E13C781AA}" presName="bullet5b" presStyleLbl="node1" presStyleIdx="1" presStyleCnt="5"/>
      <dgm:spPr/>
    </dgm:pt>
    <dgm:pt modelId="{7F9BF3A0-C97D-456D-A23D-6E7DC7634560}" type="pres">
      <dgm:prSet presAssocID="{96CD9C42-1C1C-4C43-83D9-9F5E13C781AA}" presName="textBox5b" presStyleLbl="revTx" presStyleIdx="1" presStyleCnt="5">
        <dgm:presLayoutVars>
          <dgm:bulletEnabled val="1"/>
        </dgm:presLayoutVars>
      </dgm:prSet>
      <dgm:spPr/>
      <dgm:t>
        <a:bodyPr/>
        <a:lstStyle/>
        <a:p>
          <a:endParaRPr lang="en-US"/>
        </a:p>
      </dgm:t>
    </dgm:pt>
    <dgm:pt modelId="{C2669BD3-7047-4242-BA93-DE800161123B}" type="pres">
      <dgm:prSet presAssocID="{6125BFB3-CC11-4EE1-9EB9-562C8EEFAD96}" presName="bullet5c" presStyleLbl="node1" presStyleIdx="2" presStyleCnt="5"/>
      <dgm:spPr/>
    </dgm:pt>
    <dgm:pt modelId="{D42D914A-07B0-4159-BC2E-246B456FCCF1}" type="pres">
      <dgm:prSet presAssocID="{6125BFB3-CC11-4EE1-9EB9-562C8EEFAD96}" presName="textBox5c" presStyleLbl="revTx" presStyleIdx="2" presStyleCnt="5">
        <dgm:presLayoutVars>
          <dgm:bulletEnabled val="1"/>
        </dgm:presLayoutVars>
      </dgm:prSet>
      <dgm:spPr/>
      <dgm:t>
        <a:bodyPr/>
        <a:lstStyle/>
        <a:p>
          <a:endParaRPr lang="en-US"/>
        </a:p>
      </dgm:t>
    </dgm:pt>
    <dgm:pt modelId="{52BFBAC4-849C-4909-95E5-2E1318A4FC2B}" type="pres">
      <dgm:prSet presAssocID="{06230FEF-FBCF-4D5B-9C6C-0804408D9BB6}" presName="bullet5d" presStyleLbl="node1" presStyleIdx="3" presStyleCnt="5" custLinFactNeighborX="-4823" custLinFactNeighborY="6576"/>
      <dgm:spPr/>
    </dgm:pt>
    <dgm:pt modelId="{E3537D52-DCC7-498E-94E8-CB22817E0279}" type="pres">
      <dgm:prSet presAssocID="{06230FEF-FBCF-4D5B-9C6C-0804408D9BB6}" presName="textBox5d" presStyleLbl="revTx" presStyleIdx="3" presStyleCnt="5">
        <dgm:presLayoutVars>
          <dgm:bulletEnabled val="1"/>
        </dgm:presLayoutVars>
      </dgm:prSet>
      <dgm:spPr/>
      <dgm:t>
        <a:bodyPr/>
        <a:lstStyle/>
        <a:p>
          <a:endParaRPr lang="en-US"/>
        </a:p>
      </dgm:t>
    </dgm:pt>
    <dgm:pt modelId="{2C0426DD-CE7B-4F05-AC1B-B74015CE9359}" type="pres">
      <dgm:prSet presAssocID="{7F90B3BB-A661-4AF6-BCA3-9C0D09F65A80}" presName="bullet5e" presStyleLbl="node1" presStyleIdx="4" presStyleCnt="5" custLinFactNeighborX="83488" custLinFactNeighborY="-2399"/>
      <dgm:spPr/>
    </dgm:pt>
    <dgm:pt modelId="{B3A13552-F6B3-4715-96C6-12B2D9F30C7B}" type="pres">
      <dgm:prSet presAssocID="{7F90B3BB-A661-4AF6-BCA3-9C0D09F65A80}" presName="textBox5e" presStyleLbl="revTx" presStyleIdx="4" presStyleCnt="5">
        <dgm:presLayoutVars>
          <dgm:bulletEnabled val="1"/>
        </dgm:presLayoutVars>
      </dgm:prSet>
      <dgm:spPr/>
      <dgm:t>
        <a:bodyPr/>
        <a:lstStyle/>
        <a:p>
          <a:endParaRPr lang="en-US"/>
        </a:p>
      </dgm:t>
    </dgm:pt>
  </dgm:ptLst>
  <dgm:cxnLst>
    <dgm:cxn modelId="{9ECCF377-6DC7-4179-82D4-049617363B45}" srcId="{051F17F2-4441-4EAB-BF79-D77C408EEB55}" destId="{7F90B3BB-A661-4AF6-BCA3-9C0D09F65A80}" srcOrd="4" destOrd="0" parTransId="{1B1FE4B2-ECC4-4D6D-9E4F-BC0E06B9E87C}" sibTransId="{54E80BB7-6A84-464C-AB77-7719CC05DA5C}"/>
    <dgm:cxn modelId="{1C3999AE-5D8E-4E2C-8829-1F5C2B8CC7CD}" srcId="{051F17F2-4441-4EAB-BF79-D77C408EEB55}" destId="{0A42C35D-B6A4-470B-97F6-175D189EBEF4}" srcOrd="0" destOrd="0" parTransId="{3278BB1E-4DEE-4136-9931-488BEE42CBA8}" sibTransId="{2085DEF8-73F3-495B-93B0-E52C19E482F5}"/>
    <dgm:cxn modelId="{3AC01C47-31F8-4979-82EB-2DD1BADF9B76}" srcId="{051F17F2-4441-4EAB-BF79-D77C408EEB55}" destId="{06230FEF-FBCF-4D5B-9C6C-0804408D9BB6}" srcOrd="3" destOrd="0" parTransId="{FB0276FC-8E12-4108-A36A-80953127B290}" sibTransId="{6571AE8B-8E7E-4610-ACC3-644782A3C325}"/>
    <dgm:cxn modelId="{5E2F8571-0493-4074-B0D3-C925D245C5E3}" type="presOf" srcId="{0A42C35D-B6A4-470B-97F6-175D189EBEF4}" destId="{E35F3252-59F7-4010-BCDD-C2A578A1D7E0}" srcOrd="0" destOrd="0" presId="urn:microsoft.com/office/officeart/2005/8/layout/arrow2"/>
    <dgm:cxn modelId="{714D5589-04E3-4785-9F9B-D4AEE09E754B}" type="presOf" srcId="{051F17F2-4441-4EAB-BF79-D77C408EEB55}" destId="{7C5F8785-65D8-4890-8C68-7B9CFB17B540}" srcOrd="0" destOrd="0" presId="urn:microsoft.com/office/officeart/2005/8/layout/arrow2"/>
    <dgm:cxn modelId="{A70EA138-31FB-41B6-9B4D-92497987376E}" srcId="{051F17F2-4441-4EAB-BF79-D77C408EEB55}" destId="{6125BFB3-CC11-4EE1-9EB9-562C8EEFAD96}" srcOrd="2" destOrd="0" parTransId="{450305AC-2335-4670-B30C-CDD5E9902A28}" sibTransId="{C1CD4B6A-AA03-44DE-A90C-D0CC55564182}"/>
    <dgm:cxn modelId="{8234015E-0DFF-4D60-8ED2-81835CFDE944}" type="presOf" srcId="{96CD9C42-1C1C-4C43-83D9-9F5E13C781AA}" destId="{7F9BF3A0-C97D-456D-A23D-6E7DC7634560}" srcOrd="0" destOrd="0" presId="urn:microsoft.com/office/officeart/2005/8/layout/arrow2"/>
    <dgm:cxn modelId="{27F51D0E-BD57-41DA-BA3A-D7D48A616F2C}" type="presOf" srcId="{7F90B3BB-A661-4AF6-BCA3-9C0D09F65A80}" destId="{B3A13552-F6B3-4715-96C6-12B2D9F30C7B}" srcOrd="0" destOrd="0" presId="urn:microsoft.com/office/officeart/2005/8/layout/arrow2"/>
    <dgm:cxn modelId="{FD101FC6-1F0D-4800-8C30-C3BD2DCA530B}" type="presOf" srcId="{6125BFB3-CC11-4EE1-9EB9-562C8EEFAD96}" destId="{D42D914A-07B0-4159-BC2E-246B456FCCF1}" srcOrd="0" destOrd="0" presId="urn:microsoft.com/office/officeart/2005/8/layout/arrow2"/>
    <dgm:cxn modelId="{134715CE-C117-4557-981C-F1B1182F1BF4}" srcId="{051F17F2-4441-4EAB-BF79-D77C408EEB55}" destId="{96CD9C42-1C1C-4C43-83D9-9F5E13C781AA}" srcOrd="1" destOrd="0" parTransId="{B12AB8BD-5E03-4713-A38D-F5F9F1B319C2}" sibTransId="{F058A978-07C4-42E2-B94B-2EF8E94F2B5E}"/>
    <dgm:cxn modelId="{13617B9A-81CA-46C6-8F75-18C6CA3B5FE3}" type="presOf" srcId="{06230FEF-FBCF-4D5B-9C6C-0804408D9BB6}" destId="{E3537D52-DCC7-498E-94E8-CB22817E0279}" srcOrd="0" destOrd="0" presId="urn:microsoft.com/office/officeart/2005/8/layout/arrow2"/>
    <dgm:cxn modelId="{4465F3BE-8CBF-4022-8EF1-AE847557A473}" type="presParOf" srcId="{7C5F8785-65D8-4890-8C68-7B9CFB17B540}" destId="{05F0AC8C-DFDB-4DD0-80F6-E9D30825B3AD}" srcOrd="0" destOrd="0" presId="urn:microsoft.com/office/officeart/2005/8/layout/arrow2"/>
    <dgm:cxn modelId="{44B95192-B6D9-4769-96AE-C57D52E6E5D7}" type="presParOf" srcId="{7C5F8785-65D8-4890-8C68-7B9CFB17B540}" destId="{D9926720-0D70-449D-AD86-A42A60C97D9F}" srcOrd="1" destOrd="0" presId="urn:microsoft.com/office/officeart/2005/8/layout/arrow2"/>
    <dgm:cxn modelId="{CD79BB13-F18C-40A1-A901-8BDEB8E664B1}" type="presParOf" srcId="{D9926720-0D70-449D-AD86-A42A60C97D9F}" destId="{6B691A1B-FBF5-43C3-93C9-4D1ECBDB5D54}" srcOrd="0" destOrd="0" presId="urn:microsoft.com/office/officeart/2005/8/layout/arrow2"/>
    <dgm:cxn modelId="{05DB956D-9897-4E97-889C-B690039A51D8}" type="presParOf" srcId="{D9926720-0D70-449D-AD86-A42A60C97D9F}" destId="{E35F3252-59F7-4010-BCDD-C2A578A1D7E0}" srcOrd="1" destOrd="0" presId="urn:microsoft.com/office/officeart/2005/8/layout/arrow2"/>
    <dgm:cxn modelId="{900B3DD1-0A02-40F7-B4E9-78DC00ECE62B}" type="presParOf" srcId="{D9926720-0D70-449D-AD86-A42A60C97D9F}" destId="{86B8D873-ECEB-4E6D-A0DB-CEFAD3E95937}" srcOrd="2" destOrd="0" presId="urn:microsoft.com/office/officeart/2005/8/layout/arrow2"/>
    <dgm:cxn modelId="{EE5E7E02-1229-4A3D-B9E6-83EB6CB6D979}" type="presParOf" srcId="{D9926720-0D70-449D-AD86-A42A60C97D9F}" destId="{7F9BF3A0-C97D-456D-A23D-6E7DC7634560}" srcOrd="3" destOrd="0" presId="urn:microsoft.com/office/officeart/2005/8/layout/arrow2"/>
    <dgm:cxn modelId="{2A88E684-1B61-4BAD-9A7E-42F859895128}" type="presParOf" srcId="{D9926720-0D70-449D-AD86-A42A60C97D9F}" destId="{C2669BD3-7047-4242-BA93-DE800161123B}" srcOrd="4" destOrd="0" presId="urn:microsoft.com/office/officeart/2005/8/layout/arrow2"/>
    <dgm:cxn modelId="{22F80F94-2CF0-4D8D-A8A9-368B1B5A88D0}" type="presParOf" srcId="{D9926720-0D70-449D-AD86-A42A60C97D9F}" destId="{D42D914A-07B0-4159-BC2E-246B456FCCF1}" srcOrd="5" destOrd="0" presId="urn:microsoft.com/office/officeart/2005/8/layout/arrow2"/>
    <dgm:cxn modelId="{731915D8-48D1-4FA2-AA3E-A8E887368411}" type="presParOf" srcId="{D9926720-0D70-449D-AD86-A42A60C97D9F}" destId="{52BFBAC4-849C-4909-95E5-2E1318A4FC2B}" srcOrd="6" destOrd="0" presId="urn:microsoft.com/office/officeart/2005/8/layout/arrow2"/>
    <dgm:cxn modelId="{0E1F9D1E-C50A-4031-B516-F0C46829EEE0}" type="presParOf" srcId="{D9926720-0D70-449D-AD86-A42A60C97D9F}" destId="{E3537D52-DCC7-498E-94E8-CB22817E0279}" srcOrd="7" destOrd="0" presId="urn:microsoft.com/office/officeart/2005/8/layout/arrow2"/>
    <dgm:cxn modelId="{AB2C6D8B-F946-426B-BE27-0F70236FBD15}" type="presParOf" srcId="{D9926720-0D70-449D-AD86-A42A60C97D9F}" destId="{2C0426DD-CE7B-4F05-AC1B-B74015CE9359}" srcOrd="8" destOrd="0" presId="urn:microsoft.com/office/officeart/2005/8/layout/arrow2"/>
    <dgm:cxn modelId="{AD7C30AE-52F1-4C9E-9A78-7047C822484E}" type="presParOf" srcId="{D9926720-0D70-449D-AD86-A42A60C97D9F}" destId="{B3A13552-F6B3-4715-96C6-12B2D9F30C7B}" srcOrd="9" destOrd="0" presId="urn:microsoft.com/office/officeart/2005/8/layout/arrow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F0AC8C-DFDB-4DD0-80F6-E9D30825B3AD}">
      <dsp:nvSpPr>
        <dsp:cNvPr id="0" name=""/>
        <dsp:cNvSpPr/>
      </dsp:nvSpPr>
      <dsp:spPr>
        <a:xfrm>
          <a:off x="2178013" y="0"/>
          <a:ext cx="8719126" cy="5449454"/>
        </a:xfrm>
        <a:prstGeom prst="swooshArrow">
          <a:avLst>
            <a:gd name="adj1" fmla="val 25000"/>
            <a:gd name="adj2" fmla="val 2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691A1B-FBF5-43C3-93C9-4D1ECBDB5D54}">
      <dsp:nvSpPr>
        <dsp:cNvPr id="0" name=""/>
        <dsp:cNvSpPr/>
      </dsp:nvSpPr>
      <dsp:spPr>
        <a:xfrm>
          <a:off x="2396689" y="4052213"/>
          <a:ext cx="200539" cy="200539"/>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35F3252-59F7-4010-BCDD-C2A578A1D7E0}">
      <dsp:nvSpPr>
        <dsp:cNvPr id="0" name=""/>
        <dsp:cNvSpPr/>
      </dsp:nvSpPr>
      <dsp:spPr>
        <a:xfrm>
          <a:off x="2496959" y="4152483"/>
          <a:ext cx="1142205" cy="12969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262" tIns="0" rIns="0" bIns="0" numCol="1" spcCol="1270" anchor="t" anchorCtr="0">
          <a:noAutofit/>
        </a:bodyPr>
        <a:lstStyle/>
        <a:p>
          <a:pPr lvl="0" algn="l" defTabSz="1066800">
            <a:lnSpc>
              <a:spcPct val="90000"/>
            </a:lnSpc>
            <a:spcBef>
              <a:spcPct val="0"/>
            </a:spcBef>
            <a:spcAft>
              <a:spcPct val="35000"/>
            </a:spcAft>
          </a:pPr>
          <a:r>
            <a:rPr lang="en-US" sz="2400" kern="1200" smtClean="0">
              <a:latin typeface="Times New Roman" panose="02020603050405020304" pitchFamily="18" charset="0"/>
              <a:cs typeface="Times New Roman" panose="02020603050405020304" pitchFamily="18" charset="0"/>
            </a:rPr>
            <a:t>1833</a:t>
          </a:r>
        </a:p>
        <a:p>
          <a:pPr lvl="0" algn="l" defTabSz="1066800">
            <a:lnSpc>
              <a:spcPct val="90000"/>
            </a:lnSpc>
            <a:spcBef>
              <a:spcPct val="0"/>
            </a:spcBef>
            <a:spcAft>
              <a:spcPct val="35000"/>
            </a:spcAft>
          </a:pPr>
          <a:r>
            <a:rPr lang="en-US" sz="2400" kern="1200" smtClean="0">
              <a:latin typeface="Times New Roman" panose="02020603050405020304" pitchFamily="18" charset="0"/>
              <a:cs typeface="Times New Roman" panose="02020603050405020304" pitchFamily="18" charset="0"/>
            </a:rPr>
            <a:t>Herbert Mayo</a:t>
          </a:r>
          <a:endParaRPr lang="en-US" sz="2400" kern="1200">
            <a:latin typeface="Times New Roman" panose="02020603050405020304" pitchFamily="18" charset="0"/>
            <a:cs typeface="Times New Roman" panose="02020603050405020304" pitchFamily="18" charset="0"/>
          </a:endParaRPr>
        </a:p>
      </dsp:txBody>
      <dsp:txXfrm>
        <a:off x="2496959" y="4152483"/>
        <a:ext cx="1142205" cy="1296970"/>
      </dsp:txXfrm>
    </dsp:sp>
    <dsp:sp modelId="{86B8D873-ECEB-4E6D-A0DB-CEFAD3E95937}">
      <dsp:nvSpPr>
        <dsp:cNvPr id="0" name=""/>
        <dsp:cNvSpPr/>
      </dsp:nvSpPr>
      <dsp:spPr>
        <a:xfrm>
          <a:off x="3482220" y="3009188"/>
          <a:ext cx="313888" cy="313888"/>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F9BF3A0-C97D-456D-A23D-6E7DC7634560}">
      <dsp:nvSpPr>
        <dsp:cNvPr id="0" name=""/>
        <dsp:cNvSpPr/>
      </dsp:nvSpPr>
      <dsp:spPr>
        <a:xfrm>
          <a:off x="3639164" y="3166132"/>
          <a:ext cx="1447374" cy="22833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323" tIns="0" rIns="0" bIns="0" numCol="1" spcCol="1270" anchor="t" anchorCtr="0">
          <a:noAutofit/>
        </a:bodyPr>
        <a:lstStyle/>
        <a:p>
          <a:pPr lvl="0" algn="l" defTabSz="1111250">
            <a:lnSpc>
              <a:spcPct val="90000"/>
            </a:lnSpc>
            <a:spcBef>
              <a:spcPct val="0"/>
            </a:spcBef>
            <a:spcAft>
              <a:spcPct val="35000"/>
            </a:spcAft>
          </a:pPr>
          <a:r>
            <a:rPr lang="en-US" sz="2500" kern="1200" smtClean="0">
              <a:latin typeface="Times New Roman" panose="02020603050405020304" pitchFamily="18" charset="0"/>
              <a:cs typeface="Times New Roman" panose="02020603050405020304" pitchFamily="18" charset="0"/>
            </a:rPr>
            <a:t>1847</a:t>
          </a:r>
        </a:p>
        <a:p>
          <a:pPr lvl="0" algn="l" defTabSz="1111250">
            <a:lnSpc>
              <a:spcPct val="90000"/>
            </a:lnSpc>
            <a:spcBef>
              <a:spcPct val="0"/>
            </a:spcBef>
            <a:spcAft>
              <a:spcPct val="35000"/>
            </a:spcAft>
          </a:pPr>
          <a:r>
            <a:rPr lang="en-US" sz="2500" b="0" i="0" kern="1200" smtClean="0">
              <a:solidFill>
                <a:schemeClr val="tx1"/>
              </a:solidFill>
              <a:effectLst/>
              <a:latin typeface="Times New Roman" panose="02020603050405020304" pitchFamily="18" charset="0"/>
              <a:ea typeface="+mn-ea"/>
              <a:cs typeface="Times New Roman" panose="02020603050405020304" pitchFamily="18" charset="0"/>
            </a:rPr>
            <a:t>Anderson</a:t>
          </a:r>
          <a:endParaRPr lang="en-US" sz="2500" kern="1200" smtClean="0">
            <a:latin typeface="Times New Roman" panose="02020603050405020304" pitchFamily="18" charset="0"/>
            <a:cs typeface="Times New Roman" panose="02020603050405020304" pitchFamily="18" charset="0"/>
          </a:endParaRPr>
        </a:p>
        <a:p>
          <a:pPr lvl="0" algn="l" defTabSz="1111250">
            <a:lnSpc>
              <a:spcPct val="90000"/>
            </a:lnSpc>
            <a:spcBef>
              <a:spcPct val="0"/>
            </a:spcBef>
            <a:spcAft>
              <a:spcPct val="35000"/>
            </a:spcAft>
          </a:pPr>
          <a:endParaRPr lang="en-US" sz="2500" kern="1200">
            <a:latin typeface="Times New Roman" panose="02020603050405020304" pitchFamily="18" charset="0"/>
            <a:cs typeface="Times New Roman" panose="02020603050405020304" pitchFamily="18" charset="0"/>
          </a:endParaRPr>
        </a:p>
      </dsp:txBody>
      <dsp:txXfrm>
        <a:off x="3639164" y="3166132"/>
        <a:ext cx="1447374" cy="2283321"/>
      </dsp:txXfrm>
    </dsp:sp>
    <dsp:sp modelId="{C2669BD3-7047-4242-BA93-DE800161123B}">
      <dsp:nvSpPr>
        <dsp:cNvPr id="0" name=""/>
        <dsp:cNvSpPr/>
      </dsp:nvSpPr>
      <dsp:spPr>
        <a:xfrm>
          <a:off x="4877280" y="2177601"/>
          <a:ext cx="418518" cy="418518"/>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2D914A-07B0-4159-BC2E-246B456FCCF1}">
      <dsp:nvSpPr>
        <dsp:cNvPr id="0" name=""/>
        <dsp:cNvSpPr/>
      </dsp:nvSpPr>
      <dsp:spPr>
        <a:xfrm>
          <a:off x="5086539" y="2386860"/>
          <a:ext cx="1682791" cy="3062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1764" tIns="0" rIns="0" bIns="0" numCol="1" spcCol="1270" anchor="t" anchorCtr="0">
          <a:noAutofit/>
        </a:bodyPr>
        <a:lstStyle/>
        <a:p>
          <a:pPr lvl="0" algn="l" defTabSz="1066800">
            <a:lnSpc>
              <a:spcPct val="90000"/>
            </a:lnSpc>
            <a:spcBef>
              <a:spcPct val="0"/>
            </a:spcBef>
            <a:spcAft>
              <a:spcPct val="35000"/>
            </a:spcAft>
          </a:pPr>
          <a:r>
            <a:rPr lang="en-US" sz="2400" b="0" i="0" kern="1200" smtClean="0">
              <a:solidFill>
                <a:schemeClr val="tx1"/>
              </a:solidFill>
              <a:effectLst/>
              <a:latin typeface="Times New Roman" panose="02020603050405020304" pitchFamily="18" charset="0"/>
              <a:ea typeface="+mn-ea"/>
              <a:cs typeface="Times New Roman" panose="02020603050405020304" pitchFamily="18" charset="0"/>
            </a:rPr>
            <a:t>1854 Warren </a:t>
          </a:r>
          <a:endParaRPr lang="en-US" sz="2400" kern="1200">
            <a:latin typeface="Times New Roman" panose="02020603050405020304" pitchFamily="18" charset="0"/>
            <a:cs typeface="Times New Roman" panose="02020603050405020304" pitchFamily="18" charset="0"/>
          </a:endParaRPr>
        </a:p>
      </dsp:txBody>
      <dsp:txXfrm>
        <a:off x="5086539" y="2386860"/>
        <a:ext cx="1682791" cy="3062593"/>
      </dsp:txXfrm>
    </dsp:sp>
    <dsp:sp modelId="{52BFBAC4-849C-4909-95E5-2E1318A4FC2B}">
      <dsp:nvSpPr>
        <dsp:cNvPr id="0" name=""/>
        <dsp:cNvSpPr/>
      </dsp:nvSpPr>
      <dsp:spPr>
        <a:xfrm>
          <a:off x="6472965" y="1563575"/>
          <a:ext cx="540585" cy="540585"/>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3537D52-DCC7-498E-94E8-CB22817E0279}">
      <dsp:nvSpPr>
        <dsp:cNvPr id="0" name=""/>
        <dsp:cNvSpPr/>
      </dsp:nvSpPr>
      <dsp:spPr>
        <a:xfrm>
          <a:off x="6769331" y="1798319"/>
          <a:ext cx="1743825" cy="36511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6445" tIns="0" rIns="0" bIns="0" numCol="1" spcCol="1270" anchor="t" anchorCtr="0">
          <a:noAutofit/>
        </a:bodyPr>
        <a:lstStyle/>
        <a:p>
          <a:pPr lvl="0" algn="l" defTabSz="1111250">
            <a:lnSpc>
              <a:spcPct val="90000"/>
            </a:lnSpc>
            <a:spcBef>
              <a:spcPct val="0"/>
            </a:spcBef>
            <a:spcAft>
              <a:spcPct val="35000"/>
            </a:spcAft>
          </a:pPr>
          <a:endParaRPr lang="en-US" sz="2500" kern="1200"/>
        </a:p>
      </dsp:txBody>
      <dsp:txXfrm>
        <a:off x="6769331" y="1798319"/>
        <a:ext cx="1743825" cy="3651134"/>
      </dsp:txXfrm>
    </dsp:sp>
    <dsp:sp modelId="{2C0426DD-CE7B-4F05-AC1B-B74015CE9359}">
      <dsp:nvSpPr>
        <dsp:cNvPr id="0" name=""/>
        <dsp:cNvSpPr/>
      </dsp:nvSpPr>
      <dsp:spPr>
        <a:xfrm>
          <a:off x="8743825" y="1077725"/>
          <a:ext cx="688810" cy="688810"/>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3A13552-F6B3-4715-96C6-12B2D9F30C7B}">
      <dsp:nvSpPr>
        <dsp:cNvPr id="0" name=""/>
        <dsp:cNvSpPr/>
      </dsp:nvSpPr>
      <dsp:spPr>
        <a:xfrm>
          <a:off x="8513156" y="1438655"/>
          <a:ext cx="1743825" cy="40107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4987" tIns="0" rIns="0" bIns="0" numCol="1" spcCol="1270" anchor="t" anchorCtr="0">
          <a:noAutofit/>
        </a:bodyPr>
        <a:lstStyle/>
        <a:p>
          <a:pPr lvl="0" algn="l" defTabSz="1111250">
            <a:lnSpc>
              <a:spcPct val="90000"/>
            </a:lnSpc>
            <a:spcBef>
              <a:spcPct val="0"/>
            </a:spcBef>
            <a:spcAft>
              <a:spcPct val="35000"/>
            </a:spcAft>
          </a:pPr>
          <a:endParaRPr lang="en-US" sz="2500" kern="1200"/>
        </a:p>
      </dsp:txBody>
      <dsp:txXfrm>
        <a:off x="8513156" y="1438655"/>
        <a:ext cx="1743825" cy="4010798"/>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32FDF3-DD04-456E-8180-F8C33E63A318}" type="datetimeFigureOut">
              <a:rPr lang="en-US" smtClean="0"/>
              <a:t>11/03/2019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37FA98-2487-4B00-BF07-3B1F4905626C}" type="slidenum">
              <a:rPr lang="en-US" smtClean="0"/>
              <a:t>‹#›</a:t>
            </a:fld>
            <a:endParaRPr lang="en-US"/>
          </a:p>
        </p:txBody>
      </p:sp>
    </p:spTree>
    <p:extLst>
      <p:ext uri="{BB962C8B-B14F-4D97-AF65-F5344CB8AC3E}">
        <p14:creationId xmlns:p14="http://schemas.microsoft.com/office/powerpoint/2010/main" val="9334258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www.ncbi.nlm.nih.gov/pmc/articles/PMC4607805/#B6" TargetMode="External"/><Relationship Id="rId3" Type="http://schemas.openxmlformats.org/officeDocument/2006/relationships/hyperlink" Target="https://www.ncbi.nlm.nih.gov/pmc/articles/PMC4607805/#B1" TargetMode="External"/><Relationship Id="rId7" Type="http://schemas.openxmlformats.org/officeDocument/2006/relationships/hyperlink" Target="https://www.ncbi.nlm.nih.gov/pmc/articles/PMC4607805/#B5"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www.ncbi.nlm.nih.gov/pmc/articles/PMC4607805/#B4" TargetMode="External"/><Relationship Id="rId11" Type="http://schemas.openxmlformats.org/officeDocument/2006/relationships/hyperlink" Target="https://www.ncbi.nlm.nih.gov/pmc/articles/PMC4257366/#b3-ijhs-8-3-307" TargetMode="External"/><Relationship Id="rId5" Type="http://schemas.openxmlformats.org/officeDocument/2006/relationships/hyperlink" Target="https://www.ncbi.nlm.nih.gov/pmc/articles/PMC4607805/#B3" TargetMode="External"/><Relationship Id="rId10" Type="http://schemas.openxmlformats.org/officeDocument/2006/relationships/hyperlink" Target="https://www.ncbi.nlm.nih.gov/pmc/articles/PMC4607805/#B8" TargetMode="External"/><Relationship Id="rId4" Type="http://schemas.openxmlformats.org/officeDocument/2006/relationships/hyperlink" Target="https://www.ncbi.nlm.nih.gov/pmc/articles/PMC4607805/#B2" TargetMode="External"/><Relationship Id="rId9" Type="http://schemas.openxmlformats.org/officeDocument/2006/relationships/hyperlink" Target="https://www.ncbi.nlm.nih.gov/pmc/articles/PMC4607805/#B7"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Therefore, the beginning dates of many diseases as old as the history of humans is the date that they were written for the first time. This date is 1833 for pilonidal sinus disease. Herbert Mayo, British Physiologist, Anatomist and Surgeon (3</a:t>
            </a:r>
            <a:r>
              <a:rPr lang="en-US" sz="1200" b="0" i="0" kern="1200" baseline="30000" dirty="0" smtClean="0">
                <a:solidFill>
                  <a:schemeClr val="tx1"/>
                </a:solidFill>
                <a:effectLst/>
                <a:latin typeface="+mn-lt"/>
                <a:ea typeface="+mn-ea"/>
                <a:cs typeface="+mn-cs"/>
              </a:rPr>
              <a:t>rd</a:t>
            </a:r>
            <a:r>
              <a:rPr lang="en-US" sz="1200" b="0" i="0" kern="1200" dirty="0" smtClean="0">
                <a:solidFill>
                  <a:schemeClr val="tx1"/>
                </a:solidFill>
                <a:effectLst/>
                <a:latin typeface="+mn-lt"/>
                <a:ea typeface="+mn-ea"/>
                <a:cs typeface="+mn-cs"/>
              </a:rPr>
              <a:t> April 1796-28</a:t>
            </a:r>
            <a:r>
              <a:rPr lang="en-US" sz="1200" b="0" i="0" kern="1200" baseline="30000" dirty="0" smtClean="0">
                <a:solidFill>
                  <a:schemeClr val="tx1"/>
                </a:solidFill>
                <a:effectLst/>
                <a:latin typeface="+mn-lt"/>
                <a:ea typeface="+mn-ea"/>
                <a:cs typeface="+mn-cs"/>
              </a:rPr>
              <a:t>th</a:t>
            </a:r>
            <a:r>
              <a:rPr lang="en-US" sz="1200" b="0" i="0" kern="1200" dirty="0" smtClean="0">
                <a:solidFill>
                  <a:schemeClr val="tx1"/>
                </a:solidFill>
                <a:effectLst/>
                <a:latin typeface="+mn-lt"/>
                <a:ea typeface="+mn-ea"/>
                <a:cs typeface="+mn-cs"/>
              </a:rPr>
              <a:t> June 1852), described it as a sinus containing hair follicles located in the </a:t>
            </a:r>
            <a:r>
              <a:rPr lang="en-US" sz="1200" b="0" i="0" kern="1200" dirty="0" err="1" smtClean="0">
                <a:solidFill>
                  <a:schemeClr val="tx1"/>
                </a:solidFill>
                <a:effectLst/>
                <a:latin typeface="+mn-lt"/>
                <a:ea typeface="+mn-ea"/>
                <a:cs typeface="+mn-cs"/>
              </a:rPr>
              <a:t>sacrococcygeal</a:t>
            </a:r>
            <a:r>
              <a:rPr lang="en-US" sz="1200" b="0" i="0" kern="1200" dirty="0" smtClean="0">
                <a:solidFill>
                  <a:schemeClr val="tx1"/>
                </a:solidFill>
                <a:effectLst/>
                <a:latin typeface="+mn-lt"/>
                <a:ea typeface="+mn-ea"/>
                <a:cs typeface="+mn-cs"/>
              </a:rPr>
              <a:t> region in a woman, in 1833[</a:t>
            </a:r>
            <a:r>
              <a:rPr lang="en-US" sz="1200" b="0" i="0" kern="1200" dirty="0" smtClean="0">
                <a:solidFill>
                  <a:schemeClr val="tx1"/>
                </a:solidFill>
                <a:effectLst/>
                <a:latin typeface="+mn-lt"/>
                <a:ea typeface="+mn-ea"/>
                <a:cs typeface="+mn-cs"/>
                <a:hlinkClick r:id="rId3"/>
              </a:rPr>
              <a:t>1</a:t>
            </a:r>
            <a:r>
              <a:rPr lang="en-US" sz="1200" b="0" i="0" kern="1200" dirty="0" smtClean="0">
                <a:solidFill>
                  <a:schemeClr val="tx1"/>
                </a:solidFill>
                <a:effectLst/>
                <a:latin typeface="+mn-lt"/>
                <a:ea typeface="+mn-ea"/>
                <a:cs typeface="+mn-cs"/>
              </a:rPr>
              <a:t>,</a:t>
            </a:r>
            <a:r>
              <a:rPr lang="en-US" sz="1200" b="0" i="0" kern="1200" dirty="0" smtClean="0">
                <a:solidFill>
                  <a:schemeClr val="tx1"/>
                </a:solidFill>
                <a:effectLst/>
                <a:latin typeface="+mn-lt"/>
                <a:ea typeface="+mn-ea"/>
                <a:cs typeface="+mn-cs"/>
                <a:hlinkClick r:id="rId4"/>
              </a:rPr>
              <a:t>2</a:t>
            </a:r>
            <a:r>
              <a:rPr lang="en-US" sz="1200" b="0" i="0" kern="120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Afterwards, an article named “Hair Extracted from an Ulcer” published by Anderson[</a:t>
            </a:r>
            <a:r>
              <a:rPr lang="en-US" sz="1200" b="0" i="0" kern="1200" dirty="0" smtClean="0">
                <a:solidFill>
                  <a:schemeClr val="tx1"/>
                </a:solidFill>
                <a:effectLst/>
                <a:latin typeface="+mn-lt"/>
                <a:ea typeface="+mn-ea"/>
                <a:cs typeface="+mn-cs"/>
                <a:hlinkClick r:id="rId5"/>
              </a:rPr>
              <a:t>3</a:t>
            </a:r>
            <a:r>
              <a:rPr lang="en-US" sz="1200" b="0" i="0" kern="1200" dirty="0" smtClean="0">
                <a:solidFill>
                  <a:schemeClr val="tx1"/>
                </a:solidFill>
                <a:effectLst/>
                <a:latin typeface="+mn-lt"/>
                <a:ea typeface="+mn-ea"/>
                <a:cs typeface="+mn-cs"/>
              </a:rPr>
              <a:t>] in “Boston Medical Surgical Journal” in 1847 was found. He reported a case of a 21-year-old male with a </a:t>
            </a:r>
            <a:r>
              <a:rPr lang="en-US" sz="1200" b="0" i="0" kern="1200" dirty="0" err="1" smtClean="0">
                <a:solidFill>
                  <a:schemeClr val="tx1"/>
                </a:solidFill>
                <a:effectLst/>
                <a:latin typeface="+mn-lt"/>
                <a:ea typeface="+mn-ea"/>
                <a:cs typeface="+mn-cs"/>
              </a:rPr>
              <a:t>Scrophuloderma</a:t>
            </a:r>
            <a:r>
              <a:rPr lang="en-US" sz="1200" b="0" i="0" kern="1200" dirty="0" smtClean="0">
                <a:solidFill>
                  <a:schemeClr val="tx1"/>
                </a:solidFill>
                <a:effectLst/>
                <a:latin typeface="+mn-lt"/>
                <a:ea typeface="+mn-ea"/>
                <a:cs typeface="+mn-cs"/>
              </a:rPr>
              <a:t> on his back, in his article written as a letter to the editor. He reported that he drained the cavity after 3 </a:t>
            </a:r>
            <a:r>
              <a:rPr lang="en-US" sz="1200" b="0" i="0" kern="1200" dirty="0" err="1" smtClean="0">
                <a:solidFill>
                  <a:schemeClr val="tx1"/>
                </a:solidFill>
                <a:effectLst/>
                <a:latin typeface="+mn-lt"/>
                <a:ea typeface="+mn-ea"/>
                <a:cs typeface="+mn-cs"/>
              </a:rPr>
              <a:t>wk</a:t>
            </a:r>
            <a:r>
              <a:rPr lang="en-US" sz="1200" b="0" i="0" kern="1200" dirty="0" smtClean="0">
                <a:solidFill>
                  <a:schemeClr val="tx1"/>
                </a:solidFill>
                <a:effectLst/>
                <a:latin typeface="+mn-lt"/>
                <a:ea typeface="+mn-ea"/>
                <a:cs typeface="+mn-cs"/>
              </a:rPr>
              <a:t> and a structure looking like a mesh made of multiple hairs of 2 inches long and after complete drainage and cleaning of the hair in the cavity, the wound healed quickly[</a:t>
            </a:r>
            <a:r>
              <a:rPr lang="en-US" sz="1200" b="0" i="0" kern="1200" dirty="0" smtClean="0">
                <a:solidFill>
                  <a:schemeClr val="tx1"/>
                </a:solidFill>
                <a:effectLst/>
                <a:latin typeface="+mn-lt"/>
                <a:ea typeface="+mn-ea"/>
                <a:cs typeface="+mn-cs"/>
                <a:hlinkClick r:id="rId5"/>
              </a:rPr>
              <a:t>3</a:t>
            </a:r>
            <a:r>
              <a:rPr lang="en-US" sz="1200" b="0" i="0" kern="1200" dirty="0" smtClean="0">
                <a:solidFill>
                  <a:schemeClr val="tx1"/>
                </a:solidFill>
                <a:effectLst/>
                <a:latin typeface="+mn-lt"/>
                <a:ea typeface="+mn-ea"/>
                <a:cs typeface="+mn-cs"/>
              </a:rPr>
              <a:t>,</a:t>
            </a:r>
            <a:r>
              <a:rPr lang="en-US" sz="1200" b="0" i="0" kern="1200" dirty="0" smtClean="0">
                <a:solidFill>
                  <a:schemeClr val="tx1"/>
                </a:solidFill>
                <a:effectLst/>
                <a:latin typeface="+mn-lt"/>
                <a:ea typeface="+mn-ea"/>
                <a:cs typeface="+mn-cs"/>
                <a:hlinkClick r:id="rId6"/>
              </a:rPr>
              <a:t>4</a:t>
            </a:r>
            <a:r>
              <a:rPr lang="en-US" sz="1200" b="0" i="0" kern="1200" dirty="0" smtClean="0">
                <a:solidFill>
                  <a:schemeClr val="tx1"/>
                </a:solidFill>
                <a:effectLst/>
                <a:latin typeface="+mn-lt"/>
                <a:ea typeface="+mn-ea"/>
                <a:cs typeface="+mn-cs"/>
              </a:rPr>
              <a:t>]. Seven years later, in 1854 Warren reported 3 similar cases and this study is the first case series known in the history of pilonidal sinus disease[</a:t>
            </a:r>
            <a:r>
              <a:rPr lang="en-US" sz="1200" b="0" i="0" kern="1200" dirty="0" smtClean="0">
                <a:solidFill>
                  <a:schemeClr val="tx1"/>
                </a:solidFill>
                <a:effectLst/>
                <a:latin typeface="+mn-lt"/>
                <a:ea typeface="+mn-ea"/>
                <a:cs typeface="+mn-cs"/>
                <a:hlinkClick r:id="rId7"/>
              </a:rPr>
              <a:t>5</a:t>
            </a:r>
            <a:r>
              <a:rPr lang="en-US" sz="1200" b="0" i="0" kern="120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The disease was given many names until 1880. Widely used ones are; sacral, coccygeal or </a:t>
            </a:r>
            <a:r>
              <a:rPr lang="en-US" sz="1200" b="0" i="0" kern="1200" dirty="0" err="1" smtClean="0">
                <a:solidFill>
                  <a:schemeClr val="tx1"/>
                </a:solidFill>
                <a:effectLst/>
                <a:latin typeface="+mn-lt"/>
                <a:ea typeface="+mn-ea"/>
                <a:cs typeface="+mn-cs"/>
              </a:rPr>
              <a:t>sacrococcygeal</a:t>
            </a:r>
            <a:r>
              <a:rPr lang="en-US" sz="1200" b="0" i="0" kern="1200" dirty="0" smtClean="0">
                <a:solidFill>
                  <a:schemeClr val="tx1"/>
                </a:solidFill>
                <a:effectLst/>
                <a:latin typeface="+mn-lt"/>
                <a:ea typeface="+mn-ea"/>
                <a:cs typeface="+mn-cs"/>
              </a:rPr>
              <a:t> infundibulum, </a:t>
            </a:r>
            <a:r>
              <a:rPr lang="en-US" sz="1200" b="0" i="0" kern="1200" dirty="0" err="1" smtClean="0">
                <a:solidFill>
                  <a:schemeClr val="tx1"/>
                </a:solidFill>
                <a:effectLst/>
                <a:latin typeface="+mn-lt"/>
                <a:ea typeface="+mn-ea"/>
                <a:cs typeface="+mn-cs"/>
              </a:rPr>
              <a:t>dermoid</a:t>
            </a:r>
            <a:r>
              <a:rPr lang="en-US" sz="1200" b="0" i="0" kern="1200" dirty="0" smtClean="0">
                <a:solidFill>
                  <a:schemeClr val="tx1"/>
                </a:solidFill>
                <a:effectLst/>
                <a:latin typeface="+mn-lt"/>
                <a:ea typeface="+mn-ea"/>
                <a:cs typeface="+mn-cs"/>
              </a:rPr>
              <a:t> and </a:t>
            </a:r>
            <a:r>
              <a:rPr lang="en-US" sz="1200" b="0" i="0" kern="1200" dirty="0" err="1" smtClean="0">
                <a:solidFill>
                  <a:schemeClr val="tx1"/>
                </a:solidFill>
                <a:effectLst/>
                <a:latin typeface="+mn-lt"/>
                <a:ea typeface="+mn-ea"/>
                <a:cs typeface="+mn-cs"/>
              </a:rPr>
              <a:t>dermoid</a:t>
            </a:r>
            <a:r>
              <a:rPr lang="en-US" sz="1200" b="0" i="0" kern="1200" dirty="0" smtClean="0">
                <a:solidFill>
                  <a:schemeClr val="tx1"/>
                </a:solidFill>
                <a:effectLst/>
                <a:latin typeface="+mn-lt"/>
                <a:ea typeface="+mn-ea"/>
                <a:cs typeface="+mn-cs"/>
              </a:rPr>
              <a:t> fistula, congenital dermal sinus and </a:t>
            </a:r>
            <a:r>
              <a:rPr lang="en-US" sz="1200" b="0" i="0" kern="1200" dirty="0" err="1" smtClean="0">
                <a:solidFill>
                  <a:schemeClr val="tx1"/>
                </a:solidFill>
                <a:effectLst/>
                <a:latin typeface="+mn-lt"/>
                <a:ea typeface="+mn-ea"/>
                <a:cs typeface="+mn-cs"/>
              </a:rPr>
              <a:t>sacrococcygeal</a:t>
            </a:r>
            <a:r>
              <a:rPr lang="en-US" sz="1200" b="0" i="0" kern="1200" dirty="0" smtClean="0">
                <a:solidFill>
                  <a:schemeClr val="tx1"/>
                </a:solidFill>
                <a:effectLst/>
                <a:latin typeface="+mn-lt"/>
                <a:ea typeface="+mn-ea"/>
                <a:cs typeface="+mn-cs"/>
              </a:rPr>
              <a:t> ectodermal sinus[</a:t>
            </a:r>
            <a:r>
              <a:rPr lang="en-US" sz="1200" b="0" i="0" kern="1200" dirty="0" smtClean="0">
                <a:solidFill>
                  <a:schemeClr val="tx1"/>
                </a:solidFill>
                <a:effectLst/>
                <a:latin typeface="+mn-lt"/>
                <a:ea typeface="+mn-ea"/>
                <a:cs typeface="+mn-cs"/>
                <a:hlinkClick r:id="rId8"/>
              </a:rPr>
              <a:t>6</a:t>
            </a:r>
            <a:r>
              <a:rPr lang="en-US" sz="1200" b="0" i="0" kern="120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Eventually, in 1880, Hodges[</a:t>
            </a:r>
            <a:r>
              <a:rPr lang="en-US" sz="1200" b="0" i="0" kern="1200" dirty="0" smtClean="0">
                <a:solidFill>
                  <a:schemeClr val="tx1"/>
                </a:solidFill>
                <a:effectLst/>
                <a:latin typeface="+mn-lt"/>
                <a:ea typeface="+mn-ea"/>
                <a:cs typeface="+mn-cs"/>
                <a:hlinkClick r:id="rId9"/>
              </a:rPr>
              <a:t>7</a:t>
            </a:r>
            <a:r>
              <a:rPr lang="en-US" sz="1200" b="0" i="0" kern="1200" dirty="0" smtClean="0">
                <a:solidFill>
                  <a:schemeClr val="tx1"/>
                </a:solidFill>
                <a:effectLst/>
                <a:latin typeface="+mn-lt"/>
                <a:ea typeface="+mn-ea"/>
                <a:cs typeface="+mn-cs"/>
              </a:rPr>
              <a:t>] named the disease with the statement of “I venture to give the name of </a:t>
            </a:r>
            <a:r>
              <a:rPr lang="en-US" sz="1200" b="0" i="0" kern="1200" dirty="0" err="1" smtClean="0">
                <a:solidFill>
                  <a:schemeClr val="tx1"/>
                </a:solidFill>
                <a:effectLst/>
                <a:latin typeface="+mn-lt"/>
                <a:ea typeface="+mn-ea"/>
                <a:cs typeface="+mn-cs"/>
              </a:rPr>
              <a:t>pilo-nidal</a:t>
            </a:r>
            <a:r>
              <a:rPr lang="en-US" sz="1200" b="0" i="0" kern="1200" dirty="0" smtClean="0">
                <a:solidFill>
                  <a:schemeClr val="tx1"/>
                </a:solidFill>
                <a:effectLst/>
                <a:latin typeface="+mn-lt"/>
                <a:ea typeface="+mn-ea"/>
                <a:cs typeface="+mn-cs"/>
              </a:rPr>
              <a:t> (pilus, a hair, nidus, a nest) sinus to this rather singular lesion.” He produced the word “pilonidal” by conjoining the word “pilus” which means hair in Latin and “nidus” which means nest[</a:t>
            </a:r>
            <a:r>
              <a:rPr lang="en-US" sz="1200" b="0" i="0" kern="1200" dirty="0" smtClean="0">
                <a:solidFill>
                  <a:schemeClr val="tx1"/>
                </a:solidFill>
                <a:effectLst/>
                <a:latin typeface="+mn-lt"/>
                <a:ea typeface="+mn-ea"/>
                <a:cs typeface="+mn-cs"/>
                <a:hlinkClick r:id="rId10"/>
              </a:rPr>
              <a:t>8</a:t>
            </a:r>
            <a:r>
              <a:rPr lang="en-US" sz="1200" b="0" i="0" kern="120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The first case of an umbilical pilonidal sinus was reported in 1956 by </a:t>
            </a:r>
            <a:r>
              <a:rPr lang="en-US" sz="1200" b="0" i="0" kern="1200" dirty="0" err="1" smtClean="0">
                <a:solidFill>
                  <a:schemeClr val="tx1"/>
                </a:solidFill>
                <a:effectLst/>
                <a:latin typeface="+mn-lt"/>
                <a:ea typeface="+mn-ea"/>
                <a:cs typeface="+mn-cs"/>
              </a:rPr>
              <a:t>Patey</a:t>
            </a:r>
            <a:r>
              <a:rPr lang="en-US" sz="1200" b="0" i="0" kern="1200" dirty="0" smtClean="0">
                <a:solidFill>
                  <a:schemeClr val="tx1"/>
                </a:solidFill>
                <a:effectLst/>
                <a:latin typeface="+mn-lt"/>
                <a:ea typeface="+mn-ea"/>
                <a:cs typeface="+mn-cs"/>
              </a:rPr>
              <a:t> and Williams, </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11"/>
              </a:rPr>
              <a:t>3</a:t>
            </a:r>
            <a:r>
              <a:rPr lang="en-US" sz="1200" b="0" i="0" kern="1200" baseline="30000" dirty="0" smtClean="0">
                <a:solidFill>
                  <a:schemeClr val="tx1"/>
                </a:solidFill>
                <a:effectLst/>
                <a:latin typeface="+mn-lt"/>
                <a:ea typeface="+mn-ea"/>
                <a:cs typeface="+mn-cs"/>
              </a:rPr>
              <a:t>)</a:t>
            </a:r>
            <a:r>
              <a:rPr lang="en-US" sz="1200" b="0" i="0" kern="1200" dirty="0" smtClean="0">
                <a:solidFill>
                  <a:schemeClr val="tx1"/>
                </a:solidFill>
                <a:effectLst/>
                <a:latin typeface="+mn-lt"/>
                <a:ea typeface="+mn-ea"/>
                <a:cs typeface="+mn-cs"/>
              </a:rPr>
              <a:t> and since then, only a few hundred cases have been reported in medical literature.</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55C87ED-0A62-4AEF-93BE-9119976106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9162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1/ https://www.mayoclinic.org/diseases-condi</a:t>
            </a:r>
          </a:p>
          <a:p>
            <a:r>
              <a:rPr lang="en-US" smtClean="0"/>
              <a:t>https://www.dermatologyadvisor.com/dermatology/pilonidal-sinus-disease-pilonidal-cyst/article/691420/</a:t>
            </a:r>
          </a:p>
          <a:p>
            <a:r>
              <a:rPr lang="en-US" sz="1200" b="1" i="0" kern="1200" smtClean="0">
                <a:solidFill>
                  <a:schemeClr val="tx1"/>
                </a:solidFill>
                <a:effectLst/>
                <a:latin typeface="+mn-lt"/>
                <a:ea typeface="+mn-ea"/>
                <a:cs typeface="+mn-cs"/>
              </a:rPr>
              <a:t>2/ Approach To Interdigital Pilonidal Sinus – Extended case</a:t>
            </a:r>
            <a:r>
              <a:rPr lang="en-US" sz="1200" b="1" i="0" kern="1200" baseline="0" smtClean="0">
                <a:solidFill>
                  <a:schemeClr val="tx1"/>
                </a:solidFill>
                <a:effectLst/>
                <a:latin typeface="+mn-lt"/>
                <a:ea typeface="+mn-ea"/>
                <a:cs typeface="+mn-cs"/>
              </a:rPr>
              <a:t> </a:t>
            </a:r>
            <a:r>
              <a:rPr lang="en-US" sz="1200" b="1" i="0" kern="1200" smtClean="0">
                <a:solidFill>
                  <a:schemeClr val="tx1"/>
                </a:solidFill>
                <a:effectLst/>
                <a:latin typeface="+mn-lt"/>
                <a:ea typeface="+mn-ea"/>
                <a:cs typeface="+mn-cs"/>
              </a:rPr>
              <a:t>report and literature summary</a:t>
            </a:r>
            <a:r>
              <a:rPr lang="en-US" smtClean="0"/>
              <a:t> </a:t>
            </a:r>
            <a:r>
              <a:rPr lang="en-US" sz="1200" b="0" i="0" kern="1200" smtClean="0">
                <a:solidFill>
                  <a:schemeClr val="tx1"/>
                </a:solidFill>
                <a:effectLst/>
                <a:latin typeface="+mn-lt"/>
                <a:ea typeface="+mn-ea"/>
                <a:cs typeface="+mn-cs"/>
              </a:rPr>
              <a:t>Pilonidal Sinus Journal (2016) 2(1), 5 - 12</a:t>
            </a:r>
            <a:r>
              <a:rPr lang="en-US" smtClean="0"/>
              <a:t> </a:t>
            </a:r>
          </a:p>
          <a:p>
            <a:r>
              <a:rPr lang="en-US" sz="1200" b="0" i="0" kern="1200" smtClean="0">
                <a:solidFill>
                  <a:schemeClr val="tx1"/>
                </a:solidFill>
                <a:effectLst/>
                <a:latin typeface="+mn-lt"/>
                <a:ea typeface="+mn-ea"/>
                <a:cs typeface="+mn-cs"/>
              </a:rPr>
              <a:t>3/ Pilonidal Sinus of the Scalp: a Case Report and Review of the</a:t>
            </a:r>
            <a:r>
              <a:rPr lang="en-US" sz="1200" b="0" i="0" kern="1200" baseline="0" smtClean="0">
                <a:solidFill>
                  <a:schemeClr val="tx1"/>
                </a:solidFill>
                <a:effectLst/>
                <a:latin typeface="+mn-lt"/>
                <a:ea typeface="+mn-ea"/>
                <a:cs typeface="+mn-cs"/>
              </a:rPr>
              <a:t> </a:t>
            </a:r>
            <a:r>
              <a:rPr lang="en-US" sz="1200" b="0" i="0" kern="1200" smtClean="0">
                <a:solidFill>
                  <a:schemeClr val="tx1"/>
                </a:solidFill>
                <a:effectLst/>
                <a:latin typeface="+mn-lt"/>
                <a:ea typeface="+mn-ea"/>
                <a:cs typeface="+mn-cs"/>
              </a:rPr>
              <a:t>Literature</a:t>
            </a:r>
            <a:r>
              <a:rPr lang="en-US" smtClean="0"/>
              <a:t>  </a:t>
            </a:r>
            <a:r>
              <a:rPr lang="sv-SE" sz="1200" b="0" i="0" kern="1200" smtClean="0">
                <a:solidFill>
                  <a:schemeClr val="tx1"/>
                </a:solidFill>
                <a:effectLst/>
                <a:latin typeface="+mn-lt"/>
                <a:ea typeface="+mn-ea"/>
                <a:cs typeface="+mn-cs"/>
              </a:rPr>
              <a:t>Balkan Med J</a:t>
            </a:r>
            <a:r>
              <a:rPr lang="sv-SE" sz="1200" b="0" i="0" kern="1200" baseline="0" smtClean="0">
                <a:solidFill>
                  <a:schemeClr val="tx1"/>
                </a:solidFill>
                <a:effectLst/>
                <a:latin typeface="+mn-lt"/>
                <a:ea typeface="+mn-ea"/>
                <a:cs typeface="+mn-cs"/>
              </a:rPr>
              <a:t> </a:t>
            </a:r>
            <a:r>
              <a:rPr lang="sv-SE" sz="1200" b="0" i="0" kern="1200" smtClean="0">
                <a:solidFill>
                  <a:schemeClr val="tx1"/>
                </a:solidFill>
                <a:effectLst/>
                <a:latin typeface="+mn-lt"/>
                <a:ea typeface="+mn-ea"/>
                <a:cs typeface="+mn-cs"/>
              </a:rPr>
              <a:t>2011; 28: 445-7</a:t>
            </a:r>
            <a:r>
              <a:rPr lang="sv-SE"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mtClean="0"/>
              <a:t/>
            </a:r>
            <a:br>
              <a:rPr lang="en-US" smtClean="0"/>
            </a:b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55C87ED-0A62-4AEF-93BE-9119976106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7569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4/ Conservative vs Surgical Interventions for Umbilical Pilonidal Sinus: A Multicenter, Double-Blind, Prospective, and Randomized Clinical Trial</a:t>
            </a:r>
          </a:p>
          <a:p>
            <a:r>
              <a:rPr lang="en-US" smtClean="0"/>
              <a:t>5/ https://origin.thedoctorstv.com/tags/pilonidal-cyst</a:t>
            </a:r>
          </a:p>
          <a:p>
            <a:r>
              <a:rPr lang="en-US" smtClean="0"/>
              <a:t>6/ Intermammary pilonidal sinus: The first case series volume 41 2017, Pages 265-268</a:t>
            </a:r>
          </a:p>
          <a:p>
            <a:endParaRPr lang="en-US" smtClean="0"/>
          </a:p>
          <a:p>
            <a:r>
              <a:rPr lang="en-US" smtClean="0"/>
              <a:t/>
            </a:r>
            <a:br>
              <a:rPr lang="en-US" smtClean="0"/>
            </a:br>
            <a:r>
              <a:rPr lang="en-US" smtClean="0"/>
              <a:t/>
            </a:r>
            <a:br>
              <a:rPr lang="en-US" smtClean="0"/>
            </a:br>
            <a:r>
              <a:rPr lang="en-US" smtClean="0"/>
              <a:t/>
            </a:r>
            <a:br>
              <a:rPr lang="en-US" smtClean="0"/>
            </a:b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55C87ED-0A62-4AEF-93BE-9119976106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753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t>
            </a:r>
            <a:r>
              <a:rPr lang="en-US" dirty="0" err="1" smtClean="0"/>
              <a:t>sacro</a:t>
            </a:r>
            <a:r>
              <a:rPr lang="en-US" dirty="0" smtClean="0"/>
              <a:t>-coccygeal PNS, conservative management has minimal role and the condition requires excision (drainage if there is collection) with either off midline primary closure or daily dressing having left the wound for the secondary healing. However, umbilical PNS can be successfully treated by conservative measures provided that the hair is removed and daily dressings applied. Removal of hair in umbilical PNS does not even need local anesthesia </a:t>
            </a:r>
            <a:r>
              <a:rPr lang="en-US" dirty="0" err="1" smtClean="0"/>
              <a:t>Sacro</a:t>
            </a:r>
            <a:r>
              <a:rPr lang="en-US" dirty="0" smtClean="0"/>
              <a:t>-coccygeal PNS is a recurring condition with recurrence rates of 15% being often reported, while PNS in atypical areas (including umbilical) has lower recurrence rate as low as 2%</a:t>
            </a:r>
            <a:br>
              <a:rPr lang="en-US" dirty="0" smtClean="0"/>
            </a:br>
            <a:endParaRPr lang="en-US" dirty="0" smtClean="0"/>
          </a:p>
          <a:p>
            <a:r>
              <a:rPr lang="en-US" dirty="0" smtClean="0"/>
              <a:t>image</a:t>
            </a:r>
          </a:p>
          <a:p>
            <a:r>
              <a:rPr lang="en-US" dirty="0" smtClean="0"/>
              <a:t>1/ https://www.sciencesource.com/archive/Post-surgery-pilonidal-sinus-wound-SS2762694.html (</a:t>
            </a:r>
            <a:r>
              <a:rPr lang="en-US" sz="1200" b="0" i="0" kern="1200" dirty="0" smtClean="0">
                <a:solidFill>
                  <a:schemeClr val="tx1"/>
                </a:solidFill>
                <a:effectLst/>
                <a:latin typeface="+mn-lt"/>
                <a:ea typeface="+mn-ea"/>
                <a:cs typeface="+mn-cs"/>
              </a:rPr>
              <a:t>Open wound of a pilonidal sinus above the buttocks of a 21 year old female patient five days after surgery. A pilonidal sinus is a pit formed when hairs grow inwards into the skin. Surgery treats the condition and the wound is left open to heal.</a:t>
            </a:r>
          </a:p>
          <a:p>
            <a:r>
              <a:rPr lang="en-US" sz="1200" b="0" i="0" kern="1200" dirty="0" smtClean="0">
                <a:solidFill>
                  <a:schemeClr val="tx1"/>
                </a:solidFill>
                <a:effectLst/>
                <a:latin typeface="+mn-lt"/>
                <a:ea typeface="+mn-ea"/>
                <a:cs typeface="+mn-cs"/>
              </a:rPr>
              <a:t>2/ Umbilical Pilonidal Sinus: A Report</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of Two Cases and Recent Update of</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Literature (Journal of Clinical and Diagnostic Research. 2016 Sep, Vol-10(9): PD20-PD22)</a:t>
            </a:r>
            <a:r>
              <a:rPr lang="en-US" dirty="0" smtClean="0"/>
              <a:t> </a:t>
            </a:r>
            <a:br>
              <a:rPr lang="en-US" dirty="0" smtClean="0"/>
            </a:br>
            <a:r>
              <a:rPr lang="en-US" dirty="0" smtClean="0"/>
              <a:t> </a:t>
            </a:r>
            <a:br>
              <a:rPr lang="en-US" dirty="0" smtClean="0"/>
            </a:b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55C87ED-0A62-4AEF-93BE-9119976106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82819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While sacro coccygeal PNS occurs often in drivers, Barber’s disease occurs in hair dressers, sheep shearers, dog groomers and cow milkers. It is reported more commonly among male hair dressers. Higher incidence of Barber's disease among male gender might be attributed to more frequent female obsessive</a:t>
            </a:r>
            <a:r>
              <a:rPr lang="en-US" baseline="0" smtClean="0"/>
              <a:t> </a:t>
            </a:r>
            <a:r>
              <a:rPr lang="en-US" smtClean="0"/>
              <a:t>personality regarding cleansing of interdigital webs or that most barbers are male </a:t>
            </a:r>
            <a:br>
              <a:rPr lang="en-US" smtClean="0"/>
            </a:b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55C87ED-0A62-4AEF-93BE-9119976106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49322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Borges et al reported a scalp pilonidal sinus in a 20-year-old male with intracranial extension which needed craniotomy under general anesthesia. This may alert doctors to investigate scalp PNS before intervention searching for intracranial extension. Plain antero-posterior skull x-ray may be the first investigation, followed by brain Computed Tomography </a:t>
            </a:r>
            <a:br>
              <a:rPr lang="en-US" smtClean="0"/>
            </a:b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55C87ED-0A62-4AEF-93BE-9119976106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86670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Doll et al reported a 61-year-old lady presenting with intermittent anal pain for 10 years due to endoanal PNS treated by opening the cavity and leaving for healing by secondary intension</a:t>
            </a:r>
            <a:br>
              <a:rPr lang="en-US" smtClean="0"/>
            </a:b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55C87ED-0A62-4AEF-93BE-9119976106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93968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smtClean="0">
                <a:solidFill>
                  <a:schemeClr val="tx1"/>
                </a:solidFill>
                <a:effectLst/>
                <a:latin typeface="+mn-lt"/>
                <a:ea typeface="+mn-ea"/>
                <a:cs typeface="+mn-cs"/>
              </a:rPr>
              <a:t>Umbilical Pilonidal Disease;</a:t>
            </a:r>
            <a:r>
              <a:rPr lang="en-US" sz="1200" b="0" i="0" kern="1200" baseline="0" smtClean="0">
                <a:solidFill>
                  <a:schemeClr val="tx1"/>
                </a:solidFill>
                <a:effectLst/>
                <a:latin typeface="+mn-lt"/>
                <a:ea typeface="+mn-ea"/>
                <a:cs typeface="+mn-cs"/>
              </a:rPr>
              <a:t> </a:t>
            </a:r>
            <a:r>
              <a:rPr lang="en-US" sz="1200" b="0" i="0" kern="1200" smtClean="0">
                <a:solidFill>
                  <a:schemeClr val="tx1"/>
                </a:solidFill>
                <a:effectLst/>
                <a:latin typeface="+mn-lt"/>
                <a:ea typeface="+mn-ea"/>
                <a:cs typeface="+mn-cs"/>
              </a:rPr>
              <a:t>Predisposing Factors &amp; Best</a:t>
            </a:r>
            <a:r>
              <a:rPr lang="en-US" sz="1200" b="0" i="0" kern="1200" baseline="0" smtClean="0">
                <a:solidFill>
                  <a:schemeClr val="tx1"/>
                </a:solidFill>
                <a:effectLst/>
                <a:latin typeface="+mn-lt"/>
                <a:ea typeface="+mn-ea"/>
                <a:cs typeface="+mn-cs"/>
              </a:rPr>
              <a:t> </a:t>
            </a:r>
            <a:r>
              <a:rPr lang="en-US" sz="1200" b="0" i="0" kern="1200" smtClean="0">
                <a:solidFill>
                  <a:schemeClr val="tx1"/>
                </a:solidFill>
                <a:effectLst/>
                <a:latin typeface="+mn-lt"/>
                <a:ea typeface="+mn-ea"/>
                <a:cs typeface="+mn-cs"/>
              </a:rPr>
              <a:t>Modality of Management</a:t>
            </a:r>
            <a:r>
              <a:rPr lang="en-US" smtClean="0"/>
              <a:t> </a:t>
            </a:r>
            <a:r>
              <a:rPr lang="en-US" sz="1200" b="0" i="0" kern="1200" smtClean="0">
                <a:solidFill>
                  <a:schemeClr val="tx1"/>
                </a:solidFill>
                <a:effectLst/>
                <a:latin typeface="+mn-lt"/>
                <a:ea typeface="+mn-ea"/>
                <a:cs typeface="+mn-cs"/>
              </a:rPr>
              <a:t>J Surgery 6(2): 4 (2018)</a:t>
            </a:r>
            <a:r>
              <a:rPr lang="en-US" smtClean="0"/>
              <a:t> </a:t>
            </a:r>
            <a:br>
              <a:rPr lang="en-US" smtClean="0"/>
            </a:br>
            <a:r>
              <a:rPr lang="en-US" smtClean="0"/>
              <a:t/>
            </a:r>
            <a:br>
              <a:rPr lang="en-US" smtClean="0"/>
            </a:b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55C87ED-0A62-4AEF-93BE-9119976106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3877879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pic>
        <p:nvPicPr>
          <p:cNvPr id="8" name="Picture 7"/>
          <p:cNvPicPr>
            <a:picLocks noChangeAspect="1"/>
          </p:cNvPicPr>
          <p:nvPr userDrawn="1"/>
        </p:nvPicPr>
        <p:blipFill>
          <a:blip r:embed="rId2"/>
          <a:stretch>
            <a:fillRect/>
          </a:stretch>
        </p:blipFill>
        <p:spPr>
          <a:xfrm>
            <a:off x="10058770" y="177924"/>
            <a:ext cx="1673571" cy="1673571"/>
          </a:xfrm>
          <a:prstGeom prst="rect">
            <a:avLst/>
          </a:prstGeom>
        </p:spPr>
      </p:pic>
    </p:spTree>
    <p:extLst>
      <p:ext uri="{BB962C8B-B14F-4D97-AF65-F5344CB8AC3E}">
        <p14:creationId xmlns:p14="http://schemas.microsoft.com/office/powerpoint/2010/main" val="316166629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3177155293"/>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0" normalizeH="0" baseline="0" noProof="0" dirty="0">
                <a:ln w="3175" cmpd="sng">
                  <a:noFill/>
                </a:ln>
                <a:solidFill>
                  <a:srgbClr val="90C226">
                    <a:lumMod val="60000"/>
                    <a:lumOff val="40000"/>
                  </a:srgbClr>
                </a:solidFill>
                <a:effectLst/>
                <a:uLnTx/>
                <a:uFillTx/>
                <a:latin typeface="Arial"/>
                <a:ea typeface="+mn-ea"/>
                <a:cs typeface="+mn-cs"/>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0" normalizeH="0" baseline="0" noProof="0" dirty="0">
                <a:ln w="3175" cmpd="sng">
                  <a:noFill/>
                </a:ln>
                <a:solidFill>
                  <a:srgbClr val="90C226">
                    <a:lumMod val="60000"/>
                    <a:lumOff val="40000"/>
                  </a:srgbClr>
                </a:solidFill>
                <a:effectLst/>
                <a:uLnTx/>
                <a:uFillTx/>
                <a:latin typeface="Arial"/>
                <a:ea typeface="+mn-ea"/>
                <a:cs typeface="+mn-cs"/>
              </a:rPr>
              <a:t>”</a:t>
            </a:r>
            <a:endParaRPr kumimoji="0" lang="en-US" sz="1800" b="0" i="0" u="none" strike="noStrike" kern="1200" cap="none" spc="0" normalizeH="0" baseline="0" noProof="0" dirty="0">
              <a:ln>
                <a:noFill/>
              </a:ln>
              <a:solidFill>
                <a:srgbClr val="90C226">
                  <a:lumMod val="60000"/>
                  <a:lumOff val="40000"/>
                </a:srgbClr>
              </a:solidFill>
              <a:effectLst/>
              <a:uLnTx/>
              <a:uFillTx/>
              <a:latin typeface="Arial"/>
              <a:ea typeface="+mn-ea"/>
              <a:cs typeface="+mn-cs"/>
            </a:endParaRPr>
          </a:p>
        </p:txBody>
      </p:sp>
    </p:spTree>
    <p:extLst>
      <p:ext uri="{BB962C8B-B14F-4D97-AF65-F5344CB8AC3E}">
        <p14:creationId xmlns:p14="http://schemas.microsoft.com/office/powerpoint/2010/main" val="17491645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413202412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0" normalizeH="0" baseline="0" noProof="0" dirty="0">
                <a:ln w="3175" cmpd="sng">
                  <a:noFill/>
                </a:ln>
                <a:solidFill>
                  <a:srgbClr val="90C226">
                    <a:lumMod val="60000"/>
                    <a:lumOff val="40000"/>
                  </a:srgbClr>
                </a:solidFill>
                <a:effectLst/>
                <a:uLnTx/>
                <a:uFillTx/>
                <a:latin typeface="Arial"/>
                <a:ea typeface="+mn-ea"/>
                <a:cs typeface="+mn-cs"/>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0" normalizeH="0" baseline="0" noProof="0" dirty="0">
                <a:ln w="3175" cmpd="sng">
                  <a:noFill/>
                </a:ln>
                <a:solidFill>
                  <a:srgbClr val="90C226">
                    <a:lumMod val="60000"/>
                    <a:lumOff val="40000"/>
                  </a:srgbClr>
                </a:solidFill>
                <a:effectLst/>
                <a:uLnTx/>
                <a:uFillTx/>
                <a:latin typeface="Arial"/>
                <a:ea typeface="+mn-ea"/>
                <a:cs typeface="+mn-cs"/>
              </a:rPr>
              <a:t>”</a:t>
            </a:r>
          </a:p>
        </p:txBody>
      </p:sp>
    </p:spTree>
    <p:extLst>
      <p:ext uri="{BB962C8B-B14F-4D97-AF65-F5344CB8AC3E}">
        <p14:creationId xmlns:p14="http://schemas.microsoft.com/office/powerpoint/2010/main" val="202182845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304264307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5C6B4A9-1611-4792-9094-5F34BCA07E0B}"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9333C77-0158-454C-844F-B7AB9BD7DAD4}"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2063031402"/>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56468347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pic>
        <p:nvPicPr>
          <p:cNvPr id="7" name="Picture 6"/>
          <p:cNvPicPr>
            <a:picLocks noChangeAspect="1"/>
          </p:cNvPicPr>
          <p:nvPr userDrawn="1"/>
        </p:nvPicPr>
        <p:blipFill>
          <a:blip r:embed="rId2"/>
          <a:stretch>
            <a:fillRect/>
          </a:stretch>
        </p:blipFill>
        <p:spPr>
          <a:xfrm>
            <a:off x="10134527" y="253855"/>
            <a:ext cx="1676545" cy="1676545"/>
          </a:xfrm>
          <a:prstGeom prst="rect">
            <a:avLst/>
          </a:prstGeom>
        </p:spPr>
      </p:pic>
    </p:spTree>
    <p:extLst>
      <p:ext uri="{BB962C8B-B14F-4D97-AF65-F5344CB8AC3E}">
        <p14:creationId xmlns:p14="http://schemas.microsoft.com/office/powerpoint/2010/main" val="144259397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pic>
        <p:nvPicPr>
          <p:cNvPr id="7" name="Picture 6"/>
          <p:cNvPicPr>
            <a:picLocks noChangeAspect="1"/>
          </p:cNvPicPr>
          <p:nvPr userDrawn="1"/>
        </p:nvPicPr>
        <p:blipFill>
          <a:blip r:embed="rId2"/>
          <a:stretch>
            <a:fillRect/>
          </a:stretch>
        </p:blipFill>
        <p:spPr>
          <a:xfrm>
            <a:off x="10274570" y="185279"/>
            <a:ext cx="1676545" cy="1676545"/>
          </a:xfrm>
          <a:prstGeom prst="rect">
            <a:avLst/>
          </a:prstGeom>
        </p:spPr>
      </p:pic>
    </p:spTree>
    <p:extLst>
      <p:ext uri="{BB962C8B-B14F-4D97-AF65-F5344CB8AC3E}">
        <p14:creationId xmlns:p14="http://schemas.microsoft.com/office/powerpoint/2010/main" val="357002747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712588-04B1-427B-82EE-E8DB90309F08}"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FF9F0C5-380F-41C2-899A-BAC0F0927E16}"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pic>
        <p:nvPicPr>
          <p:cNvPr id="8" name="Picture 7"/>
          <p:cNvPicPr>
            <a:picLocks noChangeAspect="1"/>
          </p:cNvPicPr>
          <p:nvPr userDrawn="1"/>
        </p:nvPicPr>
        <p:blipFill>
          <a:blip r:embed="rId2"/>
          <a:stretch>
            <a:fillRect/>
          </a:stretch>
        </p:blipFill>
        <p:spPr>
          <a:xfrm>
            <a:off x="10323997" y="185278"/>
            <a:ext cx="1676545" cy="1676545"/>
          </a:xfrm>
          <a:prstGeom prst="rect">
            <a:avLst/>
          </a:prstGeom>
        </p:spPr>
      </p:pic>
    </p:spTree>
    <p:extLst>
      <p:ext uri="{BB962C8B-B14F-4D97-AF65-F5344CB8AC3E}">
        <p14:creationId xmlns:p14="http://schemas.microsoft.com/office/powerpoint/2010/main" val="429425104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8" name="Footer Placeholder 7"/>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pic>
        <p:nvPicPr>
          <p:cNvPr id="10" name="Picture 9"/>
          <p:cNvPicPr>
            <a:picLocks noChangeAspect="1"/>
          </p:cNvPicPr>
          <p:nvPr userDrawn="1"/>
        </p:nvPicPr>
        <p:blipFill>
          <a:blip r:embed="rId2"/>
          <a:stretch>
            <a:fillRect/>
          </a:stretch>
        </p:blipFill>
        <p:spPr>
          <a:xfrm>
            <a:off x="10332235" y="177041"/>
            <a:ext cx="1676545" cy="1676545"/>
          </a:xfrm>
          <a:prstGeom prst="rect">
            <a:avLst/>
          </a:prstGeom>
        </p:spPr>
      </p:pic>
    </p:spTree>
    <p:extLst>
      <p:ext uri="{BB962C8B-B14F-4D97-AF65-F5344CB8AC3E}">
        <p14:creationId xmlns:p14="http://schemas.microsoft.com/office/powerpoint/2010/main" val="225929807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pic>
        <p:nvPicPr>
          <p:cNvPr id="6" name="Picture 5"/>
          <p:cNvPicPr>
            <a:picLocks noChangeAspect="1"/>
          </p:cNvPicPr>
          <p:nvPr userDrawn="1"/>
        </p:nvPicPr>
        <p:blipFill>
          <a:blip r:embed="rId2"/>
          <a:stretch>
            <a:fillRect/>
          </a:stretch>
        </p:blipFill>
        <p:spPr>
          <a:xfrm>
            <a:off x="10299284" y="177040"/>
            <a:ext cx="1676545" cy="1676545"/>
          </a:xfrm>
          <a:prstGeom prst="rect">
            <a:avLst/>
          </a:prstGeom>
        </p:spPr>
      </p:pic>
    </p:spTree>
    <p:extLst>
      <p:ext uri="{BB962C8B-B14F-4D97-AF65-F5344CB8AC3E}">
        <p14:creationId xmlns:p14="http://schemas.microsoft.com/office/powerpoint/2010/main" val="186994784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3" name="Footer Placeholder 2"/>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pic>
        <p:nvPicPr>
          <p:cNvPr id="5" name="Picture 4"/>
          <p:cNvPicPr>
            <a:picLocks noChangeAspect="1"/>
          </p:cNvPicPr>
          <p:nvPr userDrawn="1"/>
        </p:nvPicPr>
        <p:blipFill>
          <a:blip r:embed="rId2"/>
          <a:stretch>
            <a:fillRect/>
          </a:stretch>
        </p:blipFill>
        <p:spPr>
          <a:xfrm>
            <a:off x="10307522" y="267656"/>
            <a:ext cx="1676545" cy="1676545"/>
          </a:xfrm>
          <a:prstGeom prst="rect">
            <a:avLst/>
          </a:prstGeom>
        </p:spPr>
      </p:pic>
    </p:spTree>
    <p:extLst>
      <p:ext uri="{BB962C8B-B14F-4D97-AF65-F5344CB8AC3E}">
        <p14:creationId xmlns:p14="http://schemas.microsoft.com/office/powerpoint/2010/main" val="48019914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2A54C80-263E-416B-A8E0-580EDEADCBDC}"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19954A3-9DFD-4C44-94BA-B95130A3BA1C}"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379153268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359257041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B61BEF0D-F0BB-DE4B-95CE-6DB70DBA9567}" type="datetimeFigureOut">
              <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11/03/2019</a:t>
            </a:fld>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tint val="75000"/>
                </a:prstClr>
              </a:solidFill>
              <a:effectLst/>
              <a:uLnTx/>
              <a:uFillTx/>
              <a:latin typeface="Trebuchet MS" panose="020B0603020202020204"/>
              <a:ea typeface="+mn-ea"/>
              <a:cs typeface="+mn-cs"/>
            </a:endParaRP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srgbClr val="90C226"/>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13262581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iming>
    <p:tnLst>
      <p:par>
        <p:cTn id="1" dur="indefinite" restart="never" nodeType="tmRoot"/>
      </p:par>
    </p:tnLst>
  </p:timing>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81813" y="1949030"/>
            <a:ext cx="8793929" cy="1646302"/>
          </a:xfrm>
        </p:spPr>
        <p:txBody>
          <a:bodyPr/>
          <a:lstStyle/>
          <a:p>
            <a:pPr algn="ctr"/>
            <a:r>
              <a:rPr lang="en-US" dirty="0" smtClean="0">
                <a:latin typeface="Arial" panose="020B0604020202020204" pitchFamily="34" charset="0"/>
                <a:cs typeface="Arial" panose="020B0604020202020204" pitchFamily="34" charset="0"/>
              </a:rPr>
              <a:t>XOANG TỔ LÔNG </a:t>
            </a:r>
            <a:br>
              <a:rPr lang="en-US" dirty="0" smtClean="0">
                <a:latin typeface="Arial" panose="020B0604020202020204" pitchFamily="34" charset="0"/>
                <a:cs typeface="Arial" panose="020B0604020202020204" pitchFamily="34" charset="0"/>
              </a:rPr>
            </a:br>
            <a:endParaRPr lang="en-US" dirty="0"/>
          </a:p>
        </p:txBody>
      </p:sp>
      <p:sp>
        <p:nvSpPr>
          <p:cNvPr id="3" name="Subtitle 2"/>
          <p:cNvSpPr>
            <a:spLocks noGrp="1"/>
          </p:cNvSpPr>
          <p:nvPr>
            <p:ph type="subTitle" idx="1"/>
          </p:nvPr>
        </p:nvSpPr>
        <p:spPr>
          <a:xfrm>
            <a:off x="5690746" y="4998824"/>
            <a:ext cx="7766936" cy="1096899"/>
          </a:xfrm>
        </p:spPr>
        <p:txBody>
          <a:bodyPr>
            <a:noAutofit/>
          </a:bodyPr>
          <a:lstStyle/>
          <a:p>
            <a:pPr algn="l"/>
            <a:r>
              <a:rPr lang="en-US" sz="2400" dirty="0" err="1" smtClean="0">
                <a:latin typeface="Times New Roman" panose="02020603050405020304" pitchFamily="18" charset="0"/>
                <a:cs typeface="Times New Roman" panose="02020603050405020304" pitchFamily="18" charset="0"/>
              </a:rPr>
              <a:t>Ths</a:t>
            </a:r>
            <a:r>
              <a:rPr lang="en-US" sz="2400" dirty="0" smtClean="0">
                <a:latin typeface="Times New Roman" panose="02020603050405020304" pitchFamily="18" charset="0"/>
                <a:cs typeface="Times New Roman" panose="02020603050405020304" pitchFamily="18" charset="0"/>
              </a:rPr>
              <a:t>. BS. </a:t>
            </a:r>
            <a:r>
              <a:rPr lang="en-US" sz="2400" dirty="0" err="1" smtClean="0">
                <a:latin typeface="Times New Roman" panose="02020603050405020304" pitchFamily="18" charset="0"/>
                <a:cs typeface="Times New Roman" panose="02020603050405020304" pitchFamily="18" charset="0"/>
              </a:rPr>
              <a:t>Trần</a:t>
            </a:r>
            <a:r>
              <a:rPr lang="en-US" sz="2400" dirty="0" smtClean="0">
                <a:latin typeface="Times New Roman" panose="02020603050405020304" pitchFamily="18" charset="0"/>
                <a:cs typeface="Times New Roman" panose="02020603050405020304" pitchFamily="18" charset="0"/>
              </a:rPr>
              <a:t> </a:t>
            </a:r>
            <a:r>
              <a:rPr lang="en-US" sz="2400" dirty="0" err="1" smtClean="0">
                <a:latin typeface="Times New Roman" panose="02020603050405020304" pitchFamily="18" charset="0"/>
                <a:cs typeface="Times New Roman" panose="02020603050405020304" pitchFamily="18" charset="0"/>
              </a:rPr>
              <a:t>Thị</a:t>
            </a:r>
            <a:r>
              <a:rPr lang="en-US" sz="2400" dirty="0" smtClean="0">
                <a:latin typeface="Times New Roman" panose="02020603050405020304" pitchFamily="18" charset="0"/>
                <a:cs typeface="Times New Roman" panose="02020603050405020304" pitchFamily="18" charset="0"/>
              </a:rPr>
              <a:t> </a:t>
            </a:r>
            <a:r>
              <a:rPr lang="en-US" sz="2400" dirty="0" err="1" smtClean="0">
                <a:latin typeface="Times New Roman" panose="02020603050405020304" pitchFamily="18" charset="0"/>
                <a:cs typeface="Times New Roman" panose="02020603050405020304" pitchFamily="18" charset="0"/>
              </a:rPr>
              <a:t>Hoàng</a:t>
            </a:r>
            <a:r>
              <a:rPr lang="en-US" sz="2400" dirty="0" smtClean="0">
                <a:latin typeface="Times New Roman" panose="02020603050405020304" pitchFamily="18" charset="0"/>
                <a:cs typeface="Times New Roman" panose="02020603050405020304" pitchFamily="18" charset="0"/>
              </a:rPr>
              <a:t> </a:t>
            </a:r>
            <a:r>
              <a:rPr lang="en-US" sz="2400" dirty="0" err="1" smtClean="0">
                <a:latin typeface="Times New Roman" panose="02020603050405020304" pitchFamily="18" charset="0"/>
                <a:cs typeface="Times New Roman" panose="02020603050405020304" pitchFamily="18" charset="0"/>
              </a:rPr>
              <a:t>Ngâu</a:t>
            </a:r>
            <a:endParaRPr lang="en-US" sz="2400" dirty="0" smtClean="0">
              <a:latin typeface="Times New Roman" panose="02020603050405020304" pitchFamily="18" charset="0"/>
              <a:cs typeface="Times New Roman" panose="02020603050405020304" pitchFamily="18" charset="0"/>
            </a:endParaRPr>
          </a:p>
          <a:p>
            <a:pPr algn="l"/>
            <a:r>
              <a:rPr lang="en-GB" sz="2400" dirty="0" smtClean="0">
                <a:latin typeface="Times New Roman" panose="02020603050405020304" pitchFamily="18" charset="0"/>
                <a:cs typeface="Times New Roman" panose="02020603050405020304" pitchFamily="18" charset="0"/>
              </a:rPr>
              <a:t>BV </a:t>
            </a:r>
            <a:r>
              <a:rPr lang="en-GB" sz="2400" dirty="0" err="1" smtClean="0">
                <a:latin typeface="Times New Roman" panose="02020603050405020304" pitchFamily="18" charset="0"/>
                <a:cs typeface="Times New Roman" panose="02020603050405020304" pitchFamily="18" charset="0"/>
              </a:rPr>
              <a:t>Đại</a:t>
            </a:r>
            <a:r>
              <a:rPr lang="en-GB" sz="2400" dirty="0" smtClean="0">
                <a:latin typeface="Times New Roman" panose="02020603050405020304" pitchFamily="18" charset="0"/>
                <a:cs typeface="Times New Roman" panose="02020603050405020304" pitchFamily="18" charset="0"/>
              </a:rPr>
              <a:t> </a:t>
            </a:r>
            <a:r>
              <a:rPr lang="en-GB" sz="2400" dirty="0" err="1" smtClean="0">
                <a:latin typeface="Times New Roman" panose="02020603050405020304" pitchFamily="18" charset="0"/>
                <a:cs typeface="Times New Roman" panose="02020603050405020304" pitchFamily="18" charset="0"/>
              </a:rPr>
              <a:t>học</a:t>
            </a:r>
            <a:r>
              <a:rPr lang="en-GB" sz="2400" dirty="0" smtClean="0">
                <a:latin typeface="Times New Roman" panose="02020603050405020304" pitchFamily="18" charset="0"/>
                <a:cs typeface="Times New Roman" panose="02020603050405020304" pitchFamily="18" charset="0"/>
              </a:rPr>
              <a:t> Y </a:t>
            </a:r>
            <a:r>
              <a:rPr lang="en-GB" sz="2400" dirty="0" err="1" smtClean="0">
                <a:latin typeface="Times New Roman" panose="02020603050405020304" pitchFamily="18" charset="0"/>
                <a:cs typeface="Times New Roman" panose="02020603050405020304" pitchFamily="18" charset="0"/>
              </a:rPr>
              <a:t>Dược</a:t>
            </a:r>
            <a:r>
              <a:rPr lang="en-GB" sz="2400" dirty="0" smtClean="0">
                <a:latin typeface="Times New Roman" panose="02020603050405020304" pitchFamily="18" charset="0"/>
                <a:cs typeface="Times New Roman" panose="02020603050405020304" pitchFamily="18" charset="0"/>
              </a:rPr>
              <a:t> TP. HCM</a:t>
            </a:r>
          </a:p>
          <a:p>
            <a:pPr algn="l"/>
            <a:r>
              <a:rPr lang="en-GB" sz="2400" dirty="0" err="1" smtClean="0">
                <a:latin typeface="Times New Roman" panose="02020603050405020304" pitchFamily="18" charset="0"/>
                <a:cs typeface="Times New Roman" panose="02020603050405020304" pitchFamily="18" charset="0"/>
              </a:rPr>
              <a:t>Khoa</a:t>
            </a:r>
            <a:r>
              <a:rPr lang="en-GB" sz="2400" dirty="0" smtClean="0">
                <a:latin typeface="Times New Roman" panose="02020603050405020304" pitchFamily="18" charset="0"/>
                <a:cs typeface="Times New Roman" panose="02020603050405020304" pitchFamily="18" charset="0"/>
              </a:rPr>
              <a:t> </a:t>
            </a:r>
            <a:r>
              <a:rPr lang="en-GB" sz="2400" dirty="0" err="1" smtClean="0">
                <a:latin typeface="Times New Roman" panose="02020603050405020304" pitchFamily="18" charset="0"/>
                <a:cs typeface="Times New Roman" panose="02020603050405020304" pitchFamily="18" charset="0"/>
              </a:rPr>
              <a:t>Hậu</a:t>
            </a:r>
            <a:r>
              <a:rPr lang="en-GB" sz="2400" dirty="0" smtClean="0">
                <a:latin typeface="Times New Roman" panose="02020603050405020304" pitchFamily="18" charset="0"/>
                <a:cs typeface="Times New Roman" panose="02020603050405020304" pitchFamily="18" charset="0"/>
              </a:rPr>
              <a:t> </a:t>
            </a:r>
            <a:r>
              <a:rPr lang="en-GB" sz="2400" dirty="0" err="1" smtClean="0">
                <a:latin typeface="Times New Roman" panose="02020603050405020304" pitchFamily="18" charset="0"/>
                <a:cs typeface="Times New Roman" panose="02020603050405020304" pitchFamily="18" charset="0"/>
              </a:rPr>
              <a:t>môn</a:t>
            </a:r>
            <a:r>
              <a:rPr lang="en-GB" sz="2400" dirty="0" smtClean="0">
                <a:latin typeface="Times New Roman" panose="02020603050405020304" pitchFamily="18" charset="0"/>
                <a:cs typeface="Times New Roman" panose="02020603050405020304" pitchFamily="18" charset="0"/>
              </a:rPr>
              <a:t>- </a:t>
            </a:r>
            <a:r>
              <a:rPr lang="en-GB" sz="2400" dirty="0" err="1" smtClean="0">
                <a:latin typeface="Times New Roman" panose="02020603050405020304" pitchFamily="18" charset="0"/>
                <a:cs typeface="Times New Roman" panose="02020603050405020304" pitchFamily="18" charset="0"/>
              </a:rPr>
              <a:t>Trực</a:t>
            </a:r>
            <a:r>
              <a:rPr lang="en-GB" sz="2400" dirty="0" smtClean="0">
                <a:latin typeface="Times New Roman" panose="02020603050405020304" pitchFamily="18" charset="0"/>
                <a:cs typeface="Times New Roman" panose="02020603050405020304" pitchFamily="18" charset="0"/>
              </a:rPr>
              <a:t> </a:t>
            </a:r>
            <a:r>
              <a:rPr lang="en-GB" sz="2400" dirty="0" err="1" smtClean="0">
                <a:latin typeface="Times New Roman" panose="02020603050405020304" pitchFamily="18" charset="0"/>
                <a:cs typeface="Times New Roman" panose="02020603050405020304" pitchFamily="18" charset="0"/>
              </a:rPr>
              <a:t>tràng</a:t>
            </a:r>
            <a:endParaRPr lang="en-US" sz="24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567542" y="2995167"/>
            <a:ext cx="9171992" cy="1200329"/>
          </a:xfrm>
          <a:prstGeom prst="rect">
            <a:avLst/>
          </a:prstGeom>
          <a:noFill/>
        </p:spPr>
        <p:txBody>
          <a:bodyPr wrap="square" rtlCol="0">
            <a:spAutoFit/>
          </a:bodyPr>
          <a:lstStyle/>
          <a:p>
            <a:r>
              <a:rPr lang="en-US" sz="5400" dirty="0">
                <a:solidFill>
                  <a:srgbClr val="90C226"/>
                </a:solidFill>
                <a:latin typeface="Arial" panose="020B0604020202020204" pitchFamily="34" charset="0"/>
                <a:ea typeface="+mj-ea"/>
                <a:cs typeface="Arial" panose="020B0604020202020204" pitchFamily="34" charset="0"/>
              </a:rPr>
              <a:t>NGOÀI VÙNG CÙNG CỤT</a:t>
            </a:r>
            <a:br>
              <a:rPr lang="en-US" sz="5400" dirty="0">
                <a:solidFill>
                  <a:srgbClr val="90C226"/>
                </a:solidFill>
                <a:latin typeface="Arial" panose="020B0604020202020204" pitchFamily="34" charset="0"/>
                <a:ea typeface="+mj-ea"/>
                <a:cs typeface="Arial" panose="020B0604020202020204" pitchFamily="34" charset="0"/>
              </a:rPr>
            </a:br>
            <a:endParaRPr lang="en-US" dirty="0"/>
          </a:p>
        </p:txBody>
      </p:sp>
    </p:spTree>
    <p:extLst>
      <p:ext uri="{BB962C8B-B14F-4D97-AF65-F5344CB8AC3E}">
        <p14:creationId xmlns:p14="http://schemas.microsoft.com/office/powerpoint/2010/main" val="1727667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5"/>
                                        </p:tgtEl>
                                        <p:attrNameLst>
                                          <p:attrName>ppt_x</p:attrName>
                                          <p:attrName>ppt_y</p:attrName>
                                        </p:attrNameLst>
                                      </p:cBhvr>
                                    </p:animMotion>
                                    <p:animRot by="1500000">
                                      <p:cBhvr>
                                        <p:cTn id="7" dur="125" fill="hold">
                                          <p:stCondLst>
                                            <p:cond delay="0"/>
                                          </p:stCondLst>
                                        </p:cTn>
                                        <p:tgtEl>
                                          <p:spTgt spid="5"/>
                                        </p:tgtEl>
                                        <p:attrNameLst>
                                          <p:attrName>r</p:attrName>
                                        </p:attrNameLst>
                                      </p:cBhvr>
                                    </p:animRot>
                                    <p:animRot by="-1500000">
                                      <p:cBhvr>
                                        <p:cTn id="8" dur="125" fill="hold">
                                          <p:stCondLst>
                                            <p:cond delay="125"/>
                                          </p:stCondLst>
                                        </p:cTn>
                                        <p:tgtEl>
                                          <p:spTgt spid="5"/>
                                        </p:tgtEl>
                                        <p:attrNameLst>
                                          <p:attrName>r</p:attrName>
                                        </p:attrNameLst>
                                      </p:cBhvr>
                                    </p:animRot>
                                    <p:animRot by="-1500000">
                                      <p:cBhvr>
                                        <p:cTn id="9" dur="125" fill="hold">
                                          <p:stCondLst>
                                            <p:cond delay="250"/>
                                          </p:stCondLst>
                                        </p:cTn>
                                        <p:tgtEl>
                                          <p:spTgt spid="5"/>
                                        </p:tgtEl>
                                        <p:attrNameLst>
                                          <p:attrName>r</p:attrName>
                                        </p:attrNameLst>
                                      </p:cBhvr>
                                    </p:animRot>
                                    <p:animRot by="1500000">
                                      <p:cBhvr>
                                        <p:cTn id="10" dur="125" fill="hold">
                                          <p:stCondLst>
                                            <p:cond delay="375"/>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Xoang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xoang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ngoài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3533" y="2173000"/>
            <a:ext cx="8596668" cy="3880773"/>
          </a:xfrm>
        </p:spPr>
        <p:txBody>
          <a:bodyPr>
            <a:normAutofit/>
          </a:bodyPr>
          <a:lstStyle/>
          <a:p>
            <a:pPr>
              <a:buFont typeface="Arial" panose="020B0604020202020204" pitchFamily="34" charset="0"/>
              <a:buChar char="•"/>
            </a:pPr>
            <a:r>
              <a:rPr lang="en-GB" sz="3200" dirty="0" err="1" smtClean="0">
                <a:latin typeface="Times New Roman" panose="02020603050405020304" pitchFamily="18" charset="0"/>
                <a:cs typeface="Times New Roman" panose="02020603050405020304" pitchFamily="18" charset="0"/>
              </a:rPr>
              <a:t>Xoang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tổ</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lông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vùng</a:t>
            </a:r>
            <a:r>
              <a:rPr lang="en-GB" sz="3200" dirty="0" smtClean="0">
                <a:latin typeface="Times New Roman" panose="02020603050405020304" pitchFamily="18" charset="0"/>
                <a:cs typeface="Times New Roman" panose="02020603050405020304" pitchFamily="18" charset="0"/>
              </a:rPr>
              <a:t> da </a:t>
            </a:r>
            <a:r>
              <a:rPr lang="en-GB" sz="3200" dirty="0" err="1" smtClean="0">
                <a:latin typeface="Times New Roman" panose="02020603050405020304" pitchFamily="18" charset="0"/>
                <a:cs typeface="Times New Roman" panose="02020603050405020304" pitchFamily="18" charset="0"/>
              </a:rPr>
              <a:t>đầu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thường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gặp</a:t>
            </a:r>
            <a:r>
              <a:rPr lang="en-GB" sz="3200" dirty="0" smtClean="0">
                <a:latin typeface="Times New Roman" panose="02020603050405020304" pitchFamily="18" charset="0"/>
                <a:cs typeface="Times New Roman" panose="02020603050405020304" pitchFamily="18" charset="0"/>
              </a:rPr>
              <a:t> ở </a:t>
            </a:r>
            <a:r>
              <a:rPr lang="en-GB" sz="3200" dirty="0" err="1" smtClean="0">
                <a:latin typeface="Times New Roman" panose="02020603050405020304" pitchFamily="18" charset="0"/>
                <a:cs typeface="Times New Roman" panose="02020603050405020304" pitchFamily="18" charset="0"/>
              </a:rPr>
              <a:t>lứa</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tuổi</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thanh</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thiếu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niên</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và</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trẻ</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em</a:t>
            </a:r>
            <a:r>
              <a:rPr lang="en-GB" sz="3200" dirty="0" smtClean="0">
                <a:latin typeface="Times New Roman" panose="02020603050405020304" pitchFamily="18" charset="0"/>
                <a:cs typeface="Times New Roman" panose="02020603050405020304" pitchFamily="18" charset="0"/>
              </a:rPr>
              <a:t> ( </a:t>
            </a:r>
            <a:r>
              <a:rPr lang="en-GB" sz="3200" dirty="0" err="1" smtClean="0">
                <a:latin typeface="Times New Roman" panose="02020603050405020304" pitchFamily="18" charset="0"/>
                <a:cs typeface="Times New Roman" panose="02020603050405020304" pitchFamily="18" charset="0"/>
              </a:rPr>
              <a:t>từ</a:t>
            </a:r>
            <a:r>
              <a:rPr lang="en-GB" sz="3200" dirty="0" smtClean="0">
                <a:latin typeface="Times New Roman" panose="02020603050405020304" pitchFamily="18" charset="0"/>
                <a:cs typeface="Times New Roman" panose="02020603050405020304" pitchFamily="18" charset="0"/>
              </a:rPr>
              <a:t> 1-20 </a:t>
            </a:r>
            <a:r>
              <a:rPr lang="en-GB" sz="3200" dirty="0" err="1" smtClean="0">
                <a:latin typeface="Times New Roman" panose="02020603050405020304" pitchFamily="18" charset="0"/>
                <a:cs typeface="Times New Roman" panose="02020603050405020304" pitchFamily="18" charset="0"/>
              </a:rPr>
              <a:t>tuổi</a:t>
            </a:r>
            <a:r>
              <a:rPr lang="en-GB" sz="3200" dirty="0" smtClean="0">
                <a:latin typeface="Times New Roman" panose="02020603050405020304" pitchFamily="18" charset="0"/>
                <a:cs typeface="Times New Roman" panose="02020603050405020304" pitchFamily="18" charset="0"/>
              </a:rPr>
              <a:t>, TB 10 </a:t>
            </a:r>
            <a:r>
              <a:rPr lang="en-GB" sz="3200" dirty="0" err="1" smtClean="0">
                <a:latin typeface="Times New Roman" panose="02020603050405020304" pitchFamily="18" charset="0"/>
                <a:cs typeface="Times New Roman" panose="02020603050405020304" pitchFamily="18" charset="0"/>
              </a:rPr>
              <a:t>tuổi</a:t>
            </a:r>
            <a:r>
              <a:rPr lang="en-GB" sz="3200" dirty="0" smtClean="0">
                <a:latin typeface="Times New Roman" panose="02020603050405020304" pitchFamily="18" charset="0"/>
                <a:cs typeface="Times New Roman" panose="02020603050405020304" pitchFamily="18" charset="0"/>
              </a:rPr>
              <a:t>) &gt;&lt; </a:t>
            </a:r>
            <a:r>
              <a:rPr lang="en-GB" sz="3200" dirty="0" err="1" smtClean="0">
                <a:latin typeface="Times New Roman" panose="02020603050405020304" pitchFamily="18" charset="0"/>
                <a:cs typeface="Times New Roman" panose="02020603050405020304" pitchFamily="18" charset="0"/>
              </a:rPr>
              <a:t>vùng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cùng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cụt</a:t>
            </a:r>
            <a:r>
              <a:rPr lang="en-GB" sz="3200" dirty="0" smtClean="0">
                <a:latin typeface="Times New Roman" panose="02020603050405020304" pitchFamily="18" charset="0"/>
                <a:cs typeface="Times New Roman" panose="02020603050405020304" pitchFamily="18" charset="0"/>
              </a:rPr>
              <a:t> ( TB 23 </a:t>
            </a:r>
            <a:r>
              <a:rPr lang="en-GB" sz="3200" dirty="0" err="1" smtClean="0">
                <a:latin typeface="Times New Roman" panose="02020603050405020304" pitchFamily="18" charset="0"/>
                <a:cs typeface="Times New Roman" panose="02020603050405020304" pitchFamily="18" charset="0"/>
              </a:rPr>
              <a:t>tuổi</a:t>
            </a:r>
            <a:r>
              <a:rPr lang="en-GB" sz="3200" dirty="0" smtClean="0">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GB" sz="3200" dirty="0" err="1" smtClean="0">
                <a:latin typeface="Times New Roman" panose="02020603050405020304" pitchFamily="18" charset="0"/>
                <a:cs typeface="Times New Roman" panose="02020603050405020304" pitchFamily="18" charset="0"/>
              </a:rPr>
              <a:t>Điều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trị</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Gây</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tê</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tại</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chỗ</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cắt</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bỏ</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xoang</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tổ</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lông</a:t>
            </a:r>
            <a:endParaRPr lang="en-GB" sz="3200" dirty="0" smtClean="0">
              <a:latin typeface="Times New Roman" panose="02020603050405020304" pitchFamily="18" charset="0"/>
              <a:cs typeface="Times New Roman" panose="02020603050405020304" pitchFamily="18" charset="0"/>
              <a:sym typeface="Wingdings" panose="05000000000000000000" pitchFamily="2" charset="2"/>
            </a:endParaRPr>
          </a:p>
          <a:p>
            <a:pPr>
              <a:buFont typeface="Arial" panose="020B0604020202020204" pitchFamily="34" charset="0"/>
              <a:buChar char="•"/>
            </a:pP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Chưa</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ghi</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nhận</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tái</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phát</a:t>
            </a:r>
            <a:endParaRPr lang="en-US" sz="32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06311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a:latin typeface="Times New Roman" panose="02020603050405020304" pitchFamily="18" charset="0"/>
                <a:cs typeface="Times New Roman" panose="02020603050405020304" pitchFamily="18" charset="0"/>
              </a:rPr>
              <a:t>Xoang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xoang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ngoài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334" y="2347201"/>
            <a:ext cx="8596668" cy="3880773"/>
          </a:xfrm>
        </p:spPr>
        <p:txBody>
          <a:bodyPr>
            <a:normAutofit/>
          </a:bodyPr>
          <a:lstStyle/>
          <a:p>
            <a:pPr>
              <a:buFont typeface="Arial" panose="020B0604020202020204" pitchFamily="34" charset="0"/>
              <a:buChar char="•"/>
            </a:pPr>
            <a:r>
              <a:rPr lang="en-GB" sz="3200" dirty="0" err="1" smtClean="0">
                <a:latin typeface="Times New Roman" panose="02020603050405020304" pitchFamily="18" charset="0"/>
                <a:cs typeface="Times New Roman" panose="02020603050405020304" pitchFamily="18" charset="0"/>
              </a:rPr>
              <a:t>Xoang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tổ</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lông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quanh</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hậu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môn</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thường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xảy</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ra</a:t>
            </a:r>
            <a:r>
              <a:rPr lang="en-GB" sz="3200" dirty="0" smtClean="0">
                <a:latin typeface="Times New Roman" panose="02020603050405020304" pitchFamily="18" charset="0"/>
                <a:cs typeface="Times New Roman" panose="02020603050405020304" pitchFamily="18" charset="0"/>
              </a:rPr>
              <a:t> ở BN </a:t>
            </a:r>
            <a:r>
              <a:rPr lang="en-GB" sz="3200" dirty="0" err="1" smtClean="0">
                <a:latin typeface="Times New Roman" panose="02020603050405020304" pitchFamily="18" charset="0"/>
                <a:cs typeface="Times New Roman" panose="02020603050405020304" pitchFamily="18" charset="0"/>
              </a:rPr>
              <a:t>trưởng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thành</a:t>
            </a:r>
            <a:r>
              <a:rPr lang="en-GB" sz="3200" dirty="0" smtClean="0">
                <a:latin typeface="Times New Roman" panose="02020603050405020304" pitchFamily="18" charset="0"/>
                <a:cs typeface="Times New Roman" panose="02020603050405020304" pitchFamily="18" charset="0"/>
              </a:rPr>
              <a:t> ( TB 34 </a:t>
            </a:r>
            <a:r>
              <a:rPr lang="en-GB" sz="3200" dirty="0" err="1" smtClean="0">
                <a:latin typeface="Times New Roman" panose="02020603050405020304" pitchFamily="18" charset="0"/>
                <a:cs typeface="Times New Roman" panose="02020603050405020304" pitchFamily="18" charset="0"/>
              </a:rPr>
              <a:t>tuổi</a:t>
            </a:r>
            <a:r>
              <a:rPr lang="en-GB" sz="3200" dirty="0" smtClean="0">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GB" sz="3200" dirty="0" err="1">
                <a:latin typeface="Times New Roman" panose="02020603050405020304" pitchFamily="18" charset="0"/>
                <a:cs typeface="Times New Roman" panose="02020603050405020304" pitchFamily="18" charset="0"/>
              </a:rPr>
              <a:t>Điều</a:t>
            </a:r>
            <a:r>
              <a:rPr lang="en-GB" sz="3200" dirty="0">
                <a:latin typeface="Times New Roman" panose="02020603050405020304" pitchFamily="18" charset="0"/>
                <a:cs typeface="Times New Roman" panose="02020603050405020304" pitchFamily="18" charset="0"/>
              </a:rPr>
              <a:t> </a:t>
            </a:r>
            <a:r>
              <a:rPr lang="en-GB" sz="3200" dirty="0" err="1">
                <a:latin typeface="Times New Roman" panose="02020603050405020304" pitchFamily="18" charset="0"/>
                <a:cs typeface="Times New Roman" panose="02020603050405020304" pitchFamily="18" charset="0"/>
              </a:rPr>
              <a:t>trị</a:t>
            </a:r>
            <a:r>
              <a:rPr lang="en-GB" sz="3200" dirty="0">
                <a:latin typeface="Times New Roman" panose="02020603050405020304" pitchFamily="18" charset="0"/>
                <a:cs typeface="Times New Roman" panose="02020603050405020304" pitchFamily="18" charset="0"/>
              </a:rPr>
              <a:t>: </a:t>
            </a:r>
            <a:r>
              <a:rPr lang="en-GB" sz="3200" dirty="0" err="1">
                <a:latin typeface="Times New Roman" panose="02020603050405020304" pitchFamily="18" charset="0"/>
                <a:cs typeface="Times New Roman" panose="02020603050405020304" pitchFamily="18" charset="0"/>
              </a:rPr>
              <a:t>Gây</a:t>
            </a:r>
            <a:r>
              <a:rPr lang="en-GB" sz="3200" dirty="0">
                <a:latin typeface="Times New Roman" panose="02020603050405020304" pitchFamily="18" charset="0"/>
                <a:cs typeface="Times New Roman" panose="02020603050405020304" pitchFamily="18" charset="0"/>
              </a:rPr>
              <a:t> </a:t>
            </a:r>
            <a:r>
              <a:rPr lang="en-GB" sz="3200" dirty="0" err="1">
                <a:latin typeface="Times New Roman" panose="02020603050405020304" pitchFamily="18" charset="0"/>
                <a:cs typeface="Times New Roman" panose="02020603050405020304" pitchFamily="18" charset="0"/>
              </a:rPr>
              <a:t>tê</a:t>
            </a:r>
            <a:r>
              <a:rPr lang="en-GB" sz="3200" dirty="0">
                <a:latin typeface="Times New Roman" panose="02020603050405020304" pitchFamily="18" charset="0"/>
                <a:cs typeface="Times New Roman" panose="02020603050405020304" pitchFamily="18" charset="0"/>
              </a:rPr>
              <a:t> </a:t>
            </a:r>
            <a:r>
              <a:rPr lang="en-GB" sz="3200" dirty="0" err="1">
                <a:latin typeface="Times New Roman" panose="02020603050405020304" pitchFamily="18" charset="0"/>
                <a:cs typeface="Times New Roman" panose="02020603050405020304" pitchFamily="18" charset="0"/>
              </a:rPr>
              <a:t>tại</a:t>
            </a:r>
            <a:r>
              <a:rPr lang="en-GB" sz="3200" dirty="0">
                <a:latin typeface="Times New Roman" panose="02020603050405020304" pitchFamily="18" charset="0"/>
                <a:cs typeface="Times New Roman" panose="02020603050405020304" pitchFamily="18" charset="0"/>
              </a:rPr>
              <a:t> </a:t>
            </a:r>
            <a:r>
              <a:rPr lang="en-GB" sz="3200" dirty="0" err="1">
                <a:latin typeface="Times New Roman" panose="02020603050405020304" pitchFamily="18" charset="0"/>
                <a:cs typeface="Times New Roman" panose="02020603050405020304" pitchFamily="18" charset="0"/>
              </a:rPr>
              <a:t>chỗ</a:t>
            </a:r>
            <a:r>
              <a:rPr lang="en-GB" sz="3200" dirty="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a:latin typeface="Times New Roman" panose="02020603050405020304" pitchFamily="18" charset="0"/>
                <a:cs typeface="Times New Roman" panose="02020603050405020304" pitchFamily="18" charset="0"/>
                <a:sym typeface="Wingdings" panose="05000000000000000000" pitchFamily="2" charset="2"/>
              </a:rPr>
              <a:t>cắt</a:t>
            </a:r>
            <a:r>
              <a:rPr lang="en-GB" sz="3200" dirty="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a:latin typeface="Times New Roman" panose="02020603050405020304" pitchFamily="18" charset="0"/>
                <a:cs typeface="Times New Roman" panose="02020603050405020304" pitchFamily="18" charset="0"/>
                <a:sym typeface="Wingdings" panose="05000000000000000000" pitchFamily="2" charset="2"/>
              </a:rPr>
              <a:t>bỏ</a:t>
            </a:r>
            <a:r>
              <a:rPr lang="en-GB" sz="3200" dirty="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a:latin typeface="Times New Roman" panose="02020603050405020304" pitchFamily="18" charset="0"/>
                <a:cs typeface="Times New Roman" panose="02020603050405020304" pitchFamily="18" charset="0"/>
                <a:sym typeface="Wingdings" panose="05000000000000000000" pitchFamily="2" charset="2"/>
              </a:rPr>
              <a:t>xoang</a:t>
            </a:r>
            <a:r>
              <a:rPr lang="en-GB" sz="3200" dirty="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a:latin typeface="Times New Roman" panose="02020603050405020304" pitchFamily="18" charset="0"/>
                <a:cs typeface="Times New Roman" panose="02020603050405020304" pitchFamily="18" charset="0"/>
                <a:sym typeface="Wingdings" panose="05000000000000000000" pitchFamily="2" charset="2"/>
              </a:rPr>
              <a:t>tổ</a:t>
            </a:r>
            <a:r>
              <a:rPr lang="en-GB" sz="3200" dirty="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a:latin typeface="Times New Roman" panose="02020603050405020304" pitchFamily="18" charset="0"/>
                <a:cs typeface="Times New Roman" panose="02020603050405020304" pitchFamily="18" charset="0"/>
                <a:sym typeface="Wingdings" panose="05000000000000000000" pitchFamily="2" charset="2"/>
              </a:rPr>
              <a:t>lông</a:t>
            </a:r>
            <a:endParaRPr lang="en-GB" sz="3200" dirty="0">
              <a:latin typeface="Times New Roman" panose="02020603050405020304" pitchFamily="18" charset="0"/>
              <a:cs typeface="Times New Roman" panose="02020603050405020304" pitchFamily="18" charset="0"/>
              <a:sym typeface="Wingdings" panose="05000000000000000000" pitchFamily="2" charset="2"/>
            </a:endParaRPr>
          </a:p>
          <a:p>
            <a:pPr>
              <a:buFont typeface="Arial" panose="020B0604020202020204" pitchFamily="34" charset="0"/>
              <a:buChar char="•"/>
            </a:pPr>
            <a:endParaRPr lang="en-US" sz="32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94675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a:latin typeface="Times New Roman" panose="02020603050405020304" pitchFamily="18" charset="0"/>
                <a:cs typeface="Times New Roman" panose="02020603050405020304" pitchFamily="18" charset="0"/>
              </a:rPr>
              <a:t>Xoang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xoang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ngoài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334" y="2095934"/>
            <a:ext cx="8596668" cy="3880773"/>
          </a:xfrm>
        </p:spPr>
        <p:txBody>
          <a:bodyPr>
            <a:noAutofit/>
          </a:bodyPr>
          <a:lstStyle/>
          <a:p>
            <a:pPr>
              <a:buFont typeface="Arial" panose="020B0604020202020204" pitchFamily="34" charset="0"/>
              <a:buChar char="•"/>
            </a:pPr>
            <a:r>
              <a:rPr lang="en-GB" sz="3200" dirty="0" err="1">
                <a:latin typeface="Times New Roman" panose="02020603050405020304" pitchFamily="18" charset="0"/>
                <a:cs typeface="Times New Roman" panose="02020603050405020304" pitchFamily="18" charset="0"/>
              </a:rPr>
              <a:t>X</a:t>
            </a:r>
            <a:r>
              <a:rPr lang="en-GB" sz="3200" dirty="0" err="1" smtClean="0">
                <a:latin typeface="Times New Roman" panose="02020603050405020304" pitchFamily="18" charset="0"/>
                <a:cs typeface="Times New Roman" panose="02020603050405020304" pitchFamily="18" charset="0"/>
              </a:rPr>
              <a:t>oang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tổ</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lông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vùng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gian</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vú</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thường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có</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triệu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chứng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đau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và</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chảy</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dịch</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cắt</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bỏ</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xoang</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và</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khâu</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da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thì</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đầu</a:t>
            </a:r>
            <a:endParaRPr lang="en-GB" sz="3200" dirty="0" smtClean="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GB" sz="3200" dirty="0" err="1">
                <a:latin typeface="Times New Roman" panose="02020603050405020304" pitchFamily="18" charset="0"/>
                <a:cs typeface="Times New Roman" panose="02020603050405020304" pitchFamily="18" charset="0"/>
              </a:rPr>
              <a:t>X</a:t>
            </a:r>
            <a:r>
              <a:rPr lang="en-GB" sz="3200" dirty="0" err="1" smtClean="0">
                <a:latin typeface="Times New Roman" panose="02020603050405020304" pitchFamily="18" charset="0"/>
                <a:cs typeface="Times New Roman" panose="02020603050405020304" pitchFamily="18" charset="0"/>
              </a:rPr>
              <a:t>oang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tổ</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lông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vùng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đáy</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chậu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thường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có</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triệu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chứng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đau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khi</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đi</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tiêu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kèm</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chảy</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dịch</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Rạch</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rộng</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dẫn</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lưu</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và</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lành</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da </a:t>
            </a:r>
            <a:r>
              <a:rPr lang="en-GB" sz="3200" dirty="0" err="1" smtClean="0">
                <a:latin typeface="Times New Roman" panose="02020603050405020304" pitchFamily="18" charset="0"/>
                <a:cs typeface="Times New Roman" panose="02020603050405020304" pitchFamily="18" charset="0"/>
                <a:sym typeface="Wingdings" panose="05000000000000000000" pitchFamily="2" charset="2"/>
              </a:rPr>
              <a:t>thì</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2</a:t>
            </a:r>
            <a:endParaRPr lang="en-US" sz="32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72238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a:latin typeface="Times New Roman" panose="02020603050405020304" pitchFamily="18" charset="0"/>
                <a:cs typeface="Times New Roman" panose="02020603050405020304" pitchFamily="18" charset="0"/>
              </a:rPr>
              <a:t>Xoang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xoang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ngoài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334" y="2244565"/>
            <a:ext cx="9057793" cy="3880773"/>
          </a:xfrm>
        </p:spPr>
        <p:txBody>
          <a:bodyPr>
            <a:normAutofit/>
          </a:bodyPr>
          <a:lstStyle/>
          <a:p>
            <a:pPr>
              <a:buFont typeface="Arial" panose="020B0604020202020204" pitchFamily="34" charset="0"/>
              <a:buChar char="•"/>
            </a:pPr>
            <a:r>
              <a:rPr lang="en-GB" sz="3200" dirty="0" err="1" smtClean="0">
                <a:latin typeface="Times New Roman" panose="02020603050405020304" pitchFamily="18" charset="0"/>
                <a:cs typeface="Times New Roman" panose="02020603050405020304" pitchFamily="18" charset="0"/>
              </a:rPr>
              <a:t>Xoang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tổ</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lông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dương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vật</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âm</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vật</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bao</a:t>
            </a:r>
            <a:r>
              <a:rPr lang="en-GB" sz="3200" dirty="0" smtClean="0">
                <a:latin typeface="Times New Roman" panose="02020603050405020304" pitchFamily="18" charset="0"/>
                <a:cs typeface="Times New Roman" panose="02020603050405020304" pitchFamily="18" charset="0"/>
              </a:rPr>
              <a:t> qui </a:t>
            </a:r>
            <a:r>
              <a:rPr lang="en-GB" sz="3200" dirty="0" err="1" smtClean="0">
                <a:latin typeface="Times New Roman" panose="02020603050405020304" pitchFamily="18" charset="0"/>
                <a:cs typeface="Times New Roman" panose="02020603050405020304" pitchFamily="18" charset="0"/>
              </a:rPr>
              <a:t>đầu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thường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có</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triệu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chứng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sưng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đau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chảy</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dịch</a:t>
            </a:r>
            <a:r>
              <a:rPr lang="en-GB" sz="3200" dirty="0" smtClean="0">
                <a:latin typeface="Times New Roman" panose="02020603050405020304" pitchFamily="18" charset="0"/>
                <a:cs typeface="Times New Roman" panose="02020603050405020304" pitchFamily="18" charset="0"/>
              </a:rPr>
              <a:t> </a:t>
            </a:r>
            <a:r>
              <a:rPr lang="en-GB" sz="3200" dirty="0" smtClean="0">
                <a:latin typeface="Times New Roman" panose="02020603050405020304" pitchFamily="18" charset="0"/>
                <a:cs typeface="Times New Roman" panose="02020603050405020304" pitchFamily="18" charset="0"/>
                <a:sym typeface="Wingdings" panose="05000000000000000000" pitchFamily="2" charset="2"/>
              </a:rPr>
              <a:t> </a:t>
            </a:r>
            <a:r>
              <a:rPr lang="en-GB" sz="3200" dirty="0" err="1" smtClean="0">
                <a:latin typeface="Times New Roman" panose="02020603050405020304" pitchFamily="18" charset="0"/>
                <a:cs typeface="Times New Roman" panose="02020603050405020304" pitchFamily="18" charset="0"/>
              </a:rPr>
              <a:t>tạo</a:t>
            </a:r>
            <a:r>
              <a:rPr lang="en-GB" sz="3200" dirty="0" smtClean="0">
                <a:latin typeface="Times New Roman" panose="02020603050405020304" pitchFamily="18" charset="0"/>
                <a:cs typeface="Times New Roman" panose="02020603050405020304" pitchFamily="18" charset="0"/>
              </a:rPr>
              <a:t> ổ </a:t>
            </a:r>
            <a:r>
              <a:rPr lang="en-GB" sz="3200" dirty="0" err="1" smtClean="0">
                <a:latin typeface="Times New Roman" panose="02020603050405020304" pitchFamily="18" charset="0"/>
                <a:cs typeface="Times New Roman" panose="02020603050405020304" pitchFamily="18" charset="0"/>
              </a:rPr>
              <a:t>áp</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xe</a:t>
            </a:r>
            <a:endParaRPr lang="en-GB" sz="3200" dirty="0" smtClean="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GB" sz="3200" dirty="0" err="1" smtClean="0">
                <a:latin typeface="Times New Roman" panose="02020603050405020304" pitchFamily="18" charset="0"/>
                <a:cs typeface="Times New Roman" panose="02020603050405020304" pitchFamily="18" charset="0"/>
              </a:rPr>
              <a:t>Điều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trị</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cắt</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xoang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tổ</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lông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và</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đóng</a:t>
            </a:r>
            <a:r>
              <a:rPr lang="en-GB" sz="3200" dirty="0" smtClean="0">
                <a:latin typeface="Times New Roman" panose="02020603050405020304" pitchFamily="18" charset="0"/>
                <a:cs typeface="Times New Roman" panose="02020603050405020304" pitchFamily="18" charset="0"/>
              </a:rPr>
              <a:t> da </a:t>
            </a:r>
            <a:r>
              <a:rPr lang="en-GB" sz="3200" dirty="0" err="1" smtClean="0">
                <a:latin typeface="Times New Roman" panose="02020603050405020304" pitchFamily="18" charset="0"/>
                <a:cs typeface="Times New Roman" panose="02020603050405020304" pitchFamily="18" charset="0"/>
              </a:rPr>
              <a:t>thì</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đầu</a:t>
            </a:r>
            <a:endParaRPr lang="en-US" sz="3200" dirty="0" smtClean="0">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23106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6394" y="528204"/>
            <a:ext cx="8596668" cy="1320800"/>
          </a:xfrm>
        </p:spPr>
        <p:txBody>
          <a:bodyPr/>
          <a:lstStyle/>
          <a:p>
            <a:pPr algn="ctr"/>
            <a:r>
              <a:rPr lang="en-US" dirty="0" err="1">
                <a:latin typeface="Arial" panose="020B0604020202020204" pitchFamily="34" charset="0"/>
                <a:cs typeface="Arial" panose="020B0604020202020204" pitchFamily="34" charset="0"/>
              </a:rPr>
              <a:t>Xoang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tổ</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vùng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rốn</a:t>
            </a:r>
            <a:r>
              <a:rPr lang="en-US" dirty="0">
                <a:latin typeface="Arial" panose="020B0604020202020204" pitchFamily="34" charset="0"/>
                <a:cs typeface="Arial" panose="020B0604020202020204" pitchFamily="34" charset="0"/>
              </a:rPr>
              <a: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t>
            </a:r>
            <a:r>
              <a:rPr lang="en-US" dirty="0"/>
              <a:t>Umbilical pilonidal sinus (UPNS)</a:t>
            </a:r>
          </a:p>
        </p:txBody>
      </p:sp>
      <p:pic>
        <p:nvPicPr>
          <p:cNvPr id="4" name="Content Placeholder 3"/>
          <p:cNvPicPr>
            <a:picLocks noGrp="1" noChangeAspect="1"/>
          </p:cNvPicPr>
          <p:nvPr>
            <p:ph idx="1"/>
          </p:nvPr>
        </p:nvPicPr>
        <p:blipFill>
          <a:blip r:embed="rId3"/>
          <a:stretch>
            <a:fillRect/>
          </a:stretch>
        </p:blipFill>
        <p:spPr>
          <a:xfrm>
            <a:off x="914400" y="1962172"/>
            <a:ext cx="7913060" cy="3357998"/>
          </a:xfrm>
          <a:prstGeom prst="rect">
            <a:avLst/>
          </a:prstGeom>
        </p:spPr>
      </p:pic>
      <p:sp>
        <p:nvSpPr>
          <p:cNvPr id="5" name="TextBox 4"/>
          <p:cNvSpPr txBox="1"/>
          <p:nvPr/>
        </p:nvSpPr>
        <p:spPr>
          <a:xfrm>
            <a:off x="914400" y="5433338"/>
            <a:ext cx="8680581" cy="1077218"/>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err="1" smtClean="0">
                <a:ln>
                  <a:noFill/>
                </a:ln>
                <a:solidFill>
                  <a:prstClr val="black"/>
                </a:solidFill>
                <a:effectLst/>
                <a:uLnTx/>
                <a:uFillTx/>
                <a:latin typeface="Times New Roman" panose="02020603050405020304" pitchFamily="18" charset="0"/>
                <a:cs typeface="Times New Roman" panose="02020603050405020304" pitchFamily="18" charset="0"/>
              </a:rPr>
              <a:t>Hình</a:t>
            </a:r>
            <a:r>
              <a:rPr kumimoji="0" lang="en-US" sz="3200" b="0" i="0" u="none" strike="noStrike" kern="1200" cap="none" spc="0" normalizeH="0" noProof="0" dirty="0" smtClean="0">
                <a:ln>
                  <a:noFill/>
                </a:ln>
                <a:solidFill>
                  <a:prstClr val="black"/>
                </a:solidFill>
                <a:effectLst/>
                <a:uLnTx/>
                <a:uFillTx/>
                <a:latin typeface="Times New Roman" panose="02020603050405020304" pitchFamily="18" charset="0"/>
                <a:cs typeface="Times New Roman" panose="02020603050405020304" pitchFamily="18" charset="0"/>
              </a:rPr>
              <a:t> </a:t>
            </a:r>
            <a:r>
              <a:rPr kumimoji="0" lang="en-US" sz="3200" b="0" i="0" u="none" strike="noStrike" kern="1200" cap="none" spc="0" normalizeH="0" noProof="0" dirty="0" err="1" smtClean="0">
                <a:ln>
                  <a:noFill/>
                </a:ln>
                <a:solidFill>
                  <a:prstClr val="black"/>
                </a:solidFill>
                <a:effectLst/>
                <a:uLnTx/>
                <a:uFillTx/>
                <a:latin typeface="Times New Roman" panose="02020603050405020304" pitchFamily="18" charset="0"/>
                <a:cs typeface="Times New Roman" panose="02020603050405020304" pitchFamily="18" charset="0"/>
              </a:rPr>
              <a:t>dạng</a:t>
            </a:r>
            <a:r>
              <a:rPr kumimoji="0" lang="en-US" sz="3200" b="0" i="0" u="none" strike="noStrike" kern="1200" cap="none" spc="0" normalizeH="0" noProof="0" dirty="0" smtClean="0">
                <a:ln>
                  <a:noFill/>
                </a:ln>
                <a:solidFill>
                  <a:prstClr val="black"/>
                </a:solidFill>
                <a:effectLst/>
                <a:uLnTx/>
                <a:uFillTx/>
                <a:latin typeface="Times New Roman" panose="02020603050405020304" pitchFamily="18" charset="0"/>
                <a:cs typeface="Times New Roman" panose="02020603050405020304" pitchFamily="18" charset="0"/>
              </a:rPr>
              <a:t> </a:t>
            </a:r>
            <a:r>
              <a:rPr kumimoji="0" lang="en-US" sz="3200" b="0" i="0" u="none" strike="noStrike" kern="1200" cap="none" spc="0" normalizeH="0" noProof="0" dirty="0" err="1" smtClean="0">
                <a:ln>
                  <a:noFill/>
                </a:ln>
                <a:solidFill>
                  <a:prstClr val="black"/>
                </a:solidFill>
                <a:effectLst/>
                <a:uLnTx/>
                <a:uFillTx/>
                <a:latin typeface="Times New Roman" panose="02020603050405020304" pitchFamily="18" charset="0"/>
                <a:cs typeface="Times New Roman" panose="02020603050405020304" pitchFamily="18" charset="0"/>
              </a:rPr>
              <a:t>rốn</a:t>
            </a:r>
            <a:r>
              <a:rPr kumimoji="0" lang="en-US" sz="3200" b="0" i="0" u="none" strike="noStrike" kern="1200" cap="none" spc="0" normalizeH="0" noProof="0" dirty="0" smtClean="0">
                <a:ln>
                  <a:noFill/>
                </a:ln>
                <a:solidFill>
                  <a:prstClr val="black"/>
                </a:solidFill>
                <a:effectLst/>
                <a:uLnTx/>
                <a:uFillTx/>
                <a:latin typeface="Times New Roman" panose="02020603050405020304" pitchFamily="18" charset="0"/>
                <a:cs typeface="Times New Roman" panose="02020603050405020304" pitchFamily="18" charset="0"/>
              </a:rPr>
              <a:t> </a:t>
            </a:r>
            <a:r>
              <a:rPr kumimoji="0" lang="en-US" sz="3200" b="0" i="0" u="none" strike="noStrike" kern="1200" cap="none" spc="0" normalizeH="0" noProof="0" dirty="0" err="1" smtClean="0">
                <a:ln>
                  <a:noFill/>
                </a:ln>
                <a:solidFill>
                  <a:prstClr val="black"/>
                </a:solidFill>
                <a:effectLst/>
                <a:uLnTx/>
                <a:uFillTx/>
                <a:latin typeface="Times New Roman" panose="02020603050405020304" pitchFamily="18" charset="0"/>
                <a:cs typeface="Times New Roman" panose="02020603050405020304" pitchFamily="18" charset="0"/>
              </a:rPr>
              <a:t>có</a:t>
            </a:r>
            <a:r>
              <a:rPr kumimoji="0" lang="en-US" sz="3200" b="0" i="0" u="none" strike="noStrike" kern="1200" cap="none" spc="0" normalizeH="0" noProof="0" dirty="0" smtClean="0">
                <a:ln>
                  <a:noFill/>
                </a:ln>
                <a:solidFill>
                  <a:prstClr val="black"/>
                </a:solidFill>
                <a:effectLst/>
                <a:uLnTx/>
                <a:uFillTx/>
                <a:latin typeface="Times New Roman" panose="02020603050405020304" pitchFamily="18" charset="0"/>
                <a:cs typeface="Times New Roman" panose="02020603050405020304" pitchFamily="18" charset="0"/>
              </a:rPr>
              <a:t> </a:t>
            </a:r>
            <a:r>
              <a:rPr kumimoji="0" lang="en-US" sz="3200" b="0" i="0" u="none" strike="noStrike" kern="1200" cap="none" spc="0" normalizeH="0" noProof="0" dirty="0" err="1" smtClean="0">
                <a:ln>
                  <a:noFill/>
                </a:ln>
                <a:solidFill>
                  <a:prstClr val="black"/>
                </a:solidFill>
                <a:effectLst/>
                <a:uLnTx/>
                <a:uFillTx/>
                <a:latin typeface="Times New Roman" panose="02020603050405020304" pitchFamily="18" charset="0"/>
                <a:cs typeface="Times New Roman" panose="02020603050405020304" pitchFamily="18" charset="0"/>
              </a:rPr>
              <a:t>nguy</a:t>
            </a:r>
            <a:r>
              <a:rPr kumimoji="0" lang="en-US" sz="3200" b="0" i="0" u="none" strike="noStrike" kern="1200" cap="none" spc="0" normalizeH="0" noProof="0" dirty="0" smtClean="0">
                <a:ln>
                  <a:noFill/>
                </a:ln>
                <a:solidFill>
                  <a:prstClr val="black"/>
                </a:solidFill>
                <a:effectLst/>
                <a:uLnTx/>
                <a:uFillTx/>
                <a:latin typeface="Times New Roman" panose="02020603050405020304" pitchFamily="18" charset="0"/>
                <a:cs typeface="Times New Roman" panose="02020603050405020304" pitchFamily="18" charset="0"/>
              </a:rPr>
              <a:t> </a:t>
            </a:r>
            <a:r>
              <a:rPr kumimoji="0" lang="en-US" sz="3200" b="0" i="0" u="none" strike="noStrike" kern="1200" cap="none" spc="0" normalizeH="0" noProof="0" dirty="0" err="1" smtClean="0">
                <a:ln>
                  <a:noFill/>
                </a:ln>
                <a:solidFill>
                  <a:prstClr val="black"/>
                </a:solidFill>
                <a:effectLst/>
                <a:uLnTx/>
                <a:uFillTx/>
                <a:latin typeface="Times New Roman" panose="02020603050405020304" pitchFamily="18" charset="0"/>
                <a:cs typeface="Times New Roman" panose="02020603050405020304" pitchFamily="18" charset="0"/>
              </a:rPr>
              <a:t>cơ</a:t>
            </a:r>
            <a:r>
              <a:rPr kumimoji="0" lang="en-US" sz="3200" b="0" i="0" u="none" strike="noStrike" kern="1200" cap="none" spc="0" normalizeH="0" noProof="0" dirty="0" smtClean="0">
                <a:ln>
                  <a:noFill/>
                </a:ln>
                <a:solidFill>
                  <a:prstClr val="black"/>
                </a:solidFill>
                <a:effectLst/>
                <a:uLnTx/>
                <a:uFillTx/>
                <a:latin typeface="Times New Roman" panose="02020603050405020304" pitchFamily="18" charset="0"/>
                <a:cs typeface="Times New Roman" panose="02020603050405020304" pitchFamily="18" charset="0"/>
              </a:rPr>
              <a:t> </a:t>
            </a:r>
            <a:r>
              <a:rPr kumimoji="0" lang="en-US" sz="3200" b="0" i="0" u="none" strike="noStrike" kern="1200" cap="none" spc="0" normalizeH="0" noProof="0" dirty="0" err="1" smtClean="0">
                <a:ln>
                  <a:noFill/>
                </a:ln>
                <a:solidFill>
                  <a:prstClr val="black"/>
                </a:solidFill>
                <a:effectLst/>
                <a:uLnTx/>
                <a:uFillTx/>
                <a:latin typeface="Times New Roman" panose="02020603050405020304" pitchFamily="18" charset="0"/>
                <a:cs typeface="Times New Roman" panose="02020603050405020304" pitchFamily="18" charset="0"/>
              </a:rPr>
              <a:t>cao</a:t>
            </a:r>
            <a:r>
              <a:rPr kumimoji="0" lang="en-US" sz="3200" b="0" i="0" u="none" strike="noStrike" kern="1200" cap="none" spc="0" normalizeH="0" noProof="0" dirty="0" smtClean="0">
                <a:ln>
                  <a:noFill/>
                </a:ln>
                <a:solidFill>
                  <a:prstClr val="black"/>
                </a:solidFill>
                <a:effectLst/>
                <a:uLnTx/>
                <a:uFillTx/>
                <a:latin typeface="Times New Roman" panose="02020603050405020304" pitchFamily="18" charset="0"/>
                <a:cs typeface="Times New Roman" panose="02020603050405020304" pitchFamily="18" charset="0"/>
              </a:rPr>
              <a:t> </a:t>
            </a:r>
            <a:r>
              <a:rPr kumimoji="0" lang="en-US" sz="3200" b="0" i="0" u="none" strike="noStrike" kern="1200" cap="none" spc="0" normalizeH="0" noProof="0" dirty="0" err="1" smtClean="0">
                <a:ln>
                  <a:noFill/>
                </a:ln>
                <a:solidFill>
                  <a:prstClr val="black"/>
                </a:solidFill>
                <a:effectLst/>
                <a:uLnTx/>
                <a:uFillTx/>
                <a:latin typeface="Times New Roman" panose="02020603050405020304" pitchFamily="18" charset="0"/>
                <a:cs typeface="Times New Roman" panose="02020603050405020304" pitchFamily="18" charset="0"/>
              </a:rPr>
              <a:t>mắc</a:t>
            </a:r>
            <a:r>
              <a:rPr kumimoji="0" lang="en-US" sz="3200" b="0" i="0" u="none" strike="noStrike" kern="1200" cap="none" spc="0" normalizeH="0" noProof="0" dirty="0" smtClean="0">
                <a:ln>
                  <a:noFill/>
                </a:ln>
                <a:solidFill>
                  <a:prstClr val="black"/>
                </a:solidFill>
                <a:effectLst/>
                <a:uLnTx/>
                <a:uFillTx/>
                <a:latin typeface="Times New Roman" panose="02020603050405020304" pitchFamily="18" charset="0"/>
                <a:cs typeface="Times New Roman" panose="02020603050405020304" pitchFamily="18" charset="0"/>
              </a:rPr>
              <a:t> </a:t>
            </a:r>
            <a:r>
              <a:rPr kumimoji="0" lang="en-US" sz="3200" b="0" i="0" u="none" strike="noStrike" kern="1200" cap="none" spc="0" normalizeH="0" noProof="0" dirty="0" err="1" smtClean="0">
                <a:ln>
                  <a:noFill/>
                </a:ln>
                <a:solidFill>
                  <a:prstClr val="black"/>
                </a:solidFill>
                <a:effectLst/>
                <a:uLnTx/>
                <a:uFillTx/>
                <a:latin typeface="Times New Roman" panose="02020603050405020304" pitchFamily="18" charset="0"/>
                <a:cs typeface="Times New Roman" panose="02020603050405020304" pitchFamily="18" charset="0"/>
              </a:rPr>
              <a:t>xoang</a:t>
            </a:r>
            <a:r>
              <a:rPr kumimoji="0" lang="en-US" sz="3200" b="0" i="0" u="none" strike="noStrike" kern="1200" cap="none" spc="0" normalizeH="0" noProof="0" dirty="0" smtClean="0">
                <a:ln>
                  <a:noFill/>
                </a:ln>
                <a:solidFill>
                  <a:prstClr val="black"/>
                </a:solidFill>
                <a:effectLst/>
                <a:uLnTx/>
                <a:uFillTx/>
                <a:latin typeface="Times New Roman" panose="02020603050405020304" pitchFamily="18" charset="0"/>
                <a:cs typeface="Times New Roman" panose="02020603050405020304" pitchFamily="18" charset="0"/>
              </a:rPr>
              <a:t> </a:t>
            </a:r>
            <a:r>
              <a:rPr kumimoji="0" lang="en-US" sz="3200" b="0" i="0" u="none" strike="noStrike" kern="1200" cap="none" spc="0" normalizeH="0" noProof="0" dirty="0" err="1" smtClean="0">
                <a:ln>
                  <a:noFill/>
                </a:ln>
                <a:solidFill>
                  <a:prstClr val="black"/>
                </a:solidFill>
                <a:effectLst/>
                <a:uLnTx/>
                <a:uFillTx/>
                <a:latin typeface="Times New Roman" panose="02020603050405020304" pitchFamily="18" charset="0"/>
                <a:cs typeface="Times New Roman" panose="02020603050405020304" pitchFamily="18" charset="0"/>
              </a:rPr>
              <a:t>tổ</a:t>
            </a:r>
            <a:r>
              <a:rPr kumimoji="0" lang="en-US" sz="3200" b="0" i="0" u="none" strike="noStrike" kern="1200" cap="none" spc="0" normalizeH="0" noProof="0" dirty="0" smtClean="0">
                <a:ln>
                  <a:noFill/>
                </a:ln>
                <a:solidFill>
                  <a:prstClr val="black"/>
                </a:solidFill>
                <a:effectLst/>
                <a:uLnTx/>
                <a:uFillTx/>
                <a:latin typeface="Times New Roman" panose="02020603050405020304" pitchFamily="18" charset="0"/>
                <a:cs typeface="Times New Roman" panose="02020603050405020304" pitchFamily="18" charset="0"/>
              </a:rPr>
              <a:t> </a:t>
            </a:r>
            <a:r>
              <a:rPr kumimoji="0" lang="en-US" sz="3200" b="0" i="0" u="none" strike="noStrike" kern="1200" cap="none" spc="0" normalizeH="0" noProof="0" dirty="0" err="1" smtClean="0">
                <a:ln>
                  <a:noFill/>
                </a:ln>
                <a:solidFill>
                  <a:prstClr val="black"/>
                </a:solidFill>
                <a:effectLst/>
                <a:uLnTx/>
                <a:uFillTx/>
                <a:latin typeface="Times New Roman" panose="02020603050405020304" pitchFamily="18" charset="0"/>
                <a:cs typeface="Times New Roman" panose="02020603050405020304" pitchFamily="18" charset="0"/>
              </a:rPr>
              <a:t>lông</a:t>
            </a: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rPr>
              <a:t/>
            </a:r>
            <a:b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rPr>
            </a:br>
            <a:endPar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49177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a:latin typeface="Arial" panose="020B0604020202020204" pitchFamily="34" charset="0"/>
                <a:cs typeface="Arial" panose="020B0604020202020204" pitchFamily="34" charset="0"/>
              </a:rPr>
              <a:t>Xoang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tổ</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vùng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rốn</a:t>
            </a:r>
            <a:r>
              <a:rPr lang="en-US" dirty="0">
                <a:latin typeface="Arial" panose="020B0604020202020204" pitchFamily="34" charset="0"/>
                <a:cs typeface="Arial" panose="020B0604020202020204" pitchFamily="34" charset="0"/>
              </a:rPr>
              <a:t>- </a:t>
            </a:r>
            <a:r>
              <a:rPr lang="en-US" dirty="0" smtClean="0">
                <a:latin typeface="Arial" panose="020B0604020202020204" pitchFamily="34" charset="0"/>
                <a:cs typeface="Arial" panose="020B0604020202020204" pitchFamily="34" charset="0"/>
              </a:rPr>
              <a:t/>
            </a:r>
            <a:br>
              <a:rPr lang="en-US" dirty="0" smtClean="0">
                <a:latin typeface="Arial" panose="020B0604020202020204" pitchFamily="34" charset="0"/>
                <a:cs typeface="Arial" panose="020B0604020202020204" pitchFamily="34" charset="0"/>
              </a:rPr>
            </a:br>
            <a:r>
              <a:rPr lang="en-US" dirty="0" smtClean="0"/>
              <a:t>Umbilical </a:t>
            </a:r>
            <a:r>
              <a:rPr lang="en-US" dirty="0"/>
              <a:t>pilonidal sinus (UPNS)</a:t>
            </a:r>
          </a:p>
        </p:txBody>
      </p:sp>
      <p:sp>
        <p:nvSpPr>
          <p:cNvPr id="3" name="Content Placeholder 2"/>
          <p:cNvSpPr>
            <a:spLocks noGrp="1"/>
          </p:cNvSpPr>
          <p:nvPr>
            <p:ph idx="1"/>
          </p:nvPr>
        </p:nvSpPr>
        <p:spPr>
          <a:xfrm>
            <a:off x="677334" y="1930400"/>
            <a:ext cx="8596668" cy="3880773"/>
          </a:xfrm>
        </p:spPr>
        <p:txBody>
          <a:bodyPr>
            <a:noAutofit/>
          </a:bodyPr>
          <a:lstStyle/>
          <a:p>
            <a:pPr marL="0" indent="0">
              <a:buNone/>
            </a:pPr>
            <a:r>
              <a:rPr lang="en-US" sz="3200" dirty="0" err="1" smtClean="0">
                <a:latin typeface="Times New Roman" panose="02020603050405020304" pitchFamily="18" charset="0"/>
                <a:cs typeface="Times New Roman" panose="02020603050405020304" pitchFamily="18" charset="0"/>
              </a:rPr>
              <a:t>Yếu</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tố</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nguy</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cơ</a:t>
            </a:r>
            <a:endParaRPr lang="en-US" sz="32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GB" sz="3200" dirty="0" smtClean="0">
                <a:latin typeface="Times New Roman" panose="02020603050405020304" pitchFamily="18" charset="0"/>
                <a:cs typeface="Times New Roman" panose="02020603050405020304" pitchFamily="18" charset="0"/>
              </a:rPr>
              <a:t>Nam</a:t>
            </a:r>
          </a:p>
          <a:p>
            <a:pPr>
              <a:buFont typeface="Wingdings" panose="05000000000000000000" pitchFamily="2" charset="2"/>
              <a:buChar char="ü"/>
            </a:pPr>
            <a:r>
              <a:rPr lang="en-GB" sz="3200" dirty="0" err="1" smtClean="0">
                <a:latin typeface="Times New Roman" panose="02020603050405020304" pitchFamily="18" charset="0"/>
                <a:cs typeface="Times New Roman" panose="02020603050405020304" pitchFamily="18" charset="0"/>
              </a:rPr>
              <a:t>Béo</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phì</a:t>
            </a:r>
            <a:endParaRPr lang="en-GB" sz="32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GB" sz="3200" dirty="0" err="1" smtClean="0">
                <a:latin typeface="Times New Roman" panose="02020603050405020304" pitchFamily="18" charset="0"/>
                <a:cs typeface="Times New Roman" panose="02020603050405020304" pitchFamily="18" charset="0"/>
              </a:rPr>
              <a:t>Nhiều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lông</a:t>
            </a:r>
            <a:endParaRPr lang="en-GB" sz="32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GB" sz="3200" dirty="0" err="1" smtClean="0">
                <a:latin typeface="Times New Roman" panose="02020603050405020304" pitchFamily="18" charset="0"/>
                <a:cs typeface="Times New Roman" panose="02020603050405020304" pitchFamily="18" charset="0"/>
              </a:rPr>
              <a:t>Mặc</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đồ</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chậc</a:t>
            </a:r>
            <a:endParaRPr lang="en-GB" sz="32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GB" sz="3200" dirty="0" err="1" smtClean="0">
                <a:latin typeface="Times New Roman" panose="02020603050405020304" pitchFamily="18" charset="0"/>
                <a:cs typeface="Times New Roman" panose="02020603050405020304" pitchFamily="18" charset="0"/>
              </a:rPr>
              <a:t>Rốn</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sâu</a:t>
            </a:r>
            <a:endParaRPr lang="en-GB" sz="32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GB" sz="3200" dirty="0" err="1" smtClean="0">
                <a:latin typeface="Times New Roman" panose="02020603050405020304" pitchFamily="18" charset="0"/>
                <a:cs typeface="Times New Roman" panose="02020603050405020304" pitchFamily="18" charset="0"/>
              </a:rPr>
              <a:t>Vệ</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sinh</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cá</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nhân</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kém</a:t>
            </a:r>
            <a:endParaRPr lang="en-US" sz="32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33780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a:latin typeface="Arial" panose="020B0604020202020204" pitchFamily="34" charset="0"/>
                <a:cs typeface="Arial" panose="020B0604020202020204" pitchFamily="34" charset="0"/>
              </a:rPr>
              <a:t>Xoang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tổ</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vùng</a:t>
            </a:r>
            <a:r>
              <a:rPr lang="en-US" dirty="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rốn</a:t>
            </a:r>
            <a:r>
              <a:rPr lang="en-US" dirty="0" smtClean="0">
                <a:latin typeface="Arial" panose="020B0604020202020204" pitchFamily="34" charset="0"/>
                <a:cs typeface="Arial" panose="020B0604020202020204" pitchFamily="34" charset="0"/>
              </a:rPr>
              <a:t>-</a:t>
            </a:r>
            <a:br>
              <a:rPr lang="en-US"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 </a:t>
            </a:r>
            <a:r>
              <a:rPr lang="en-US" dirty="0"/>
              <a:t>Umbilical pilonidal sinus (UPNS)</a:t>
            </a:r>
          </a:p>
        </p:txBody>
      </p:sp>
      <p:sp>
        <p:nvSpPr>
          <p:cNvPr id="3" name="Content Placeholder 2"/>
          <p:cNvSpPr>
            <a:spLocks noGrp="1"/>
          </p:cNvSpPr>
          <p:nvPr>
            <p:ph idx="1"/>
          </p:nvPr>
        </p:nvSpPr>
        <p:spPr>
          <a:xfrm>
            <a:off x="612019" y="1930400"/>
            <a:ext cx="8596668" cy="3880773"/>
          </a:xfrm>
        </p:spPr>
        <p:txBody>
          <a:bodyPr>
            <a:noAutofit/>
          </a:bodyPr>
          <a:lstStyle/>
          <a:p>
            <a:pPr marL="0" indent="0">
              <a:buNone/>
            </a:pPr>
            <a:r>
              <a:rPr lang="en-US" sz="2800" dirty="0" err="1" smtClean="0">
                <a:solidFill>
                  <a:srgbClr val="000000"/>
                </a:solidFill>
                <a:latin typeface="Times New Roman" panose="02020603050405020304" pitchFamily="18" charset="0"/>
                <a:cs typeface="Times New Roman" panose="02020603050405020304" pitchFamily="18" charset="0"/>
              </a:rPr>
              <a:t>Chẩn</a:t>
            </a:r>
            <a:r>
              <a:rPr lang="en-US" sz="2800" dirty="0" smtClean="0">
                <a:solidFill>
                  <a:srgbClr val="000000"/>
                </a:solidFill>
                <a:latin typeface="Times New Roman" panose="02020603050405020304" pitchFamily="18" charset="0"/>
                <a:cs typeface="Times New Roman" panose="02020603050405020304" pitchFamily="18" charset="0"/>
              </a:rPr>
              <a:t> </a:t>
            </a:r>
            <a:r>
              <a:rPr lang="en-US" sz="2800" dirty="0" err="1" smtClean="0">
                <a:solidFill>
                  <a:srgbClr val="000000"/>
                </a:solidFill>
                <a:latin typeface="Times New Roman" panose="02020603050405020304" pitchFamily="18" charset="0"/>
                <a:cs typeface="Times New Roman" panose="02020603050405020304" pitchFamily="18" charset="0"/>
              </a:rPr>
              <a:t>đoán</a:t>
            </a:r>
            <a:r>
              <a:rPr lang="en-US" sz="2800" dirty="0" smtClean="0">
                <a:solidFill>
                  <a:srgbClr val="000000"/>
                </a:solidFill>
                <a:latin typeface="Times New Roman" panose="02020603050405020304" pitchFamily="18" charset="0"/>
                <a:cs typeface="Times New Roman" panose="02020603050405020304" pitchFamily="18" charset="0"/>
              </a:rPr>
              <a:t> </a:t>
            </a:r>
            <a:r>
              <a:rPr lang="en-US" sz="2800" dirty="0" err="1" smtClean="0">
                <a:solidFill>
                  <a:srgbClr val="000000"/>
                </a:solidFill>
                <a:latin typeface="Times New Roman" panose="02020603050405020304" pitchFamily="18" charset="0"/>
                <a:cs typeface="Times New Roman" panose="02020603050405020304" pitchFamily="18" charset="0"/>
              </a:rPr>
              <a:t>phân</a:t>
            </a:r>
            <a:r>
              <a:rPr lang="en-US" sz="2800" dirty="0" smtClean="0">
                <a:solidFill>
                  <a:srgbClr val="000000"/>
                </a:solidFill>
                <a:latin typeface="Times New Roman" panose="02020603050405020304" pitchFamily="18" charset="0"/>
                <a:cs typeface="Times New Roman" panose="02020603050405020304" pitchFamily="18" charset="0"/>
              </a:rPr>
              <a:t> </a:t>
            </a:r>
            <a:r>
              <a:rPr lang="en-US" sz="2800" dirty="0" err="1" smtClean="0">
                <a:solidFill>
                  <a:srgbClr val="000000"/>
                </a:solidFill>
                <a:latin typeface="Times New Roman" panose="02020603050405020304" pitchFamily="18" charset="0"/>
                <a:cs typeface="Times New Roman" panose="02020603050405020304" pitchFamily="18" charset="0"/>
              </a:rPr>
              <a:t>biệt</a:t>
            </a:r>
            <a:r>
              <a:rPr lang="en-US" sz="2800" dirty="0">
                <a:solidFill>
                  <a:srgbClr val="000000"/>
                </a:solidFill>
                <a:latin typeface="Times New Roman" panose="02020603050405020304" pitchFamily="18" charset="0"/>
                <a:cs typeface="Times New Roman" panose="02020603050405020304" pitchFamily="18" charset="0"/>
              </a:rPr>
              <a:t> </a:t>
            </a:r>
            <a:r>
              <a:rPr lang="en-US" sz="2800" dirty="0" err="1" smtClean="0">
                <a:solidFill>
                  <a:srgbClr val="000000"/>
                </a:solidFill>
                <a:latin typeface="Times New Roman" panose="02020603050405020304" pitchFamily="18" charset="0"/>
                <a:cs typeface="Times New Roman" panose="02020603050405020304" pitchFamily="18" charset="0"/>
              </a:rPr>
              <a:t>với</a:t>
            </a:r>
            <a:r>
              <a:rPr lang="en-US" sz="2800" dirty="0" smtClean="0">
                <a:solidFill>
                  <a:srgbClr val="000000"/>
                </a:solidFill>
                <a:latin typeface="Times New Roman" panose="02020603050405020304" pitchFamily="18" charset="0"/>
                <a:cs typeface="Times New Roman" panose="02020603050405020304" pitchFamily="18" charset="0"/>
              </a:rPr>
              <a:t>:</a:t>
            </a:r>
          </a:p>
          <a:p>
            <a:pPr>
              <a:buFont typeface="Wingdings" panose="05000000000000000000" pitchFamily="2" charset="2"/>
              <a:buChar char="ü"/>
            </a:pPr>
            <a:r>
              <a:rPr lang="en-GB" sz="2800" dirty="0" err="1" smtClean="0">
                <a:solidFill>
                  <a:srgbClr val="000000"/>
                </a:solidFill>
                <a:latin typeface="Times New Roman" panose="02020603050405020304" pitchFamily="18" charset="0"/>
                <a:cs typeface="Times New Roman" panose="02020603050405020304" pitchFamily="18" charset="0"/>
              </a:rPr>
              <a:t>Hạch</a:t>
            </a:r>
            <a:r>
              <a:rPr lang="en-GB" sz="2800" dirty="0" smtClean="0">
                <a:solidFill>
                  <a:srgbClr val="000000"/>
                </a:solidFill>
                <a:latin typeface="Times New Roman" panose="02020603050405020304" pitchFamily="18" charset="0"/>
                <a:cs typeface="Times New Roman" panose="02020603050405020304" pitchFamily="18" charset="0"/>
              </a:rPr>
              <a:t> Sister Joseph</a:t>
            </a:r>
          </a:p>
          <a:p>
            <a:pPr>
              <a:buFont typeface="Wingdings" panose="05000000000000000000" pitchFamily="2" charset="2"/>
              <a:buChar char="ü"/>
            </a:pPr>
            <a:r>
              <a:rPr lang="en-GB" sz="2800" dirty="0" err="1" smtClean="0">
                <a:solidFill>
                  <a:srgbClr val="000000"/>
                </a:solidFill>
                <a:latin typeface="Times New Roman" panose="02020603050405020304" pitchFamily="18" charset="0"/>
                <a:cs typeface="Times New Roman" panose="02020603050405020304" pitchFamily="18" charset="0"/>
              </a:rPr>
              <a:t>Thoát</a:t>
            </a:r>
            <a:r>
              <a:rPr lang="en-GB" sz="2800" dirty="0" smtClean="0">
                <a:solidFill>
                  <a:srgbClr val="000000"/>
                </a:solidFill>
                <a:latin typeface="Times New Roman" panose="02020603050405020304" pitchFamily="18" charset="0"/>
                <a:cs typeface="Times New Roman" panose="02020603050405020304" pitchFamily="18" charset="0"/>
              </a:rPr>
              <a:t> </a:t>
            </a:r>
            <a:r>
              <a:rPr lang="en-GB" sz="2800" dirty="0" err="1" smtClean="0">
                <a:solidFill>
                  <a:srgbClr val="000000"/>
                </a:solidFill>
                <a:latin typeface="Times New Roman" panose="02020603050405020304" pitchFamily="18" charset="0"/>
                <a:cs typeface="Times New Roman" panose="02020603050405020304" pitchFamily="18" charset="0"/>
              </a:rPr>
              <a:t>vị</a:t>
            </a:r>
            <a:r>
              <a:rPr lang="en-GB" sz="2800" dirty="0" smtClean="0">
                <a:solidFill>
                  <a:srgbClr val="000000"/>
                </a:solidFill>
                <a:latin typeface="Times New Roman" panose="02020603050405020304" pitchFamily="18" charset="0"/>
                <a:cs typeface="Times New Roman" panose="02020603050405020304" pitchFamily="18" charset="0"/>
              </a:rPr>
              <a:t> </a:t>
            </a:r>
            <a:r>
              <a:rPr lang="en-GB" sz="2800" dirty="0" err="1" smtClean="0">
                <a:solidFill>
                  <a:srgbClr val="000000"/>
                </a:solidFill>
                <a:latin typeface="Times New Roman" panose="02020603050405020304" pitchFamily="18" charset="0"/>
                <a:cs typeface="Times New Roman" panose="02020603050405020304" pitchFamily="18" charset="0"/>
              </a:rPr>
              <a:t>rốn</a:t>
            </a:r>
            <a:endParaRPr lang="en-GB" sz="2800" dirty="0" smtClean="0">
              <a:solidFill>
                <a:srgbClr val="00000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GB" sz="2800" dirty="0" err="1" smtClean="0">
                <a:solidFill>
                  <a:srgbClr val="000000"/>
                </a:solidFill>
                <a:latin typeface="Times New Roman" panose="02020603050405020304" pitchFamily="18" charset="0"/>
                <a:cs typeface="Times New Roman" panose="02020603050405020304" pitchFamily="18" charset="0"/>
              </a:rPr>
              <a:t>Lạc</a:t>
            </a:r>
            <a:r>
              <a:rPr lang="en-GB" sz="2800" dirty="0" smtClean="0">
                <a:solidFill>
                  <a:srgbClr val="000000"/>
                </a:solidFill>
                <a:latin typeface="Times New Roman" panose="02020603050405020304" pitchFamily="18" charset="0"/>
                <a:cs typeface="Times New Roman" panose="02020603050405020304" pitchFamily="18" charset="0"/>
              </a:rPr>
              <a:t> </a:t>
            </a:r>
            <a:r>
              <a:rPr lang="en-GB" sz="2800" dirty="0" err="1" smtClean="0">
                <a:solidFill>
                  <a:srgbClr val="000000"/>
                </a:solidFill>
                <a:latin typeface="Times New Roman" panose="02020603050405020304" pitchFamily="18" charset="0"/>
                <a:cs typeface="Times New Roman" panose="02020603050405020304" pitchFamily="18" charset="0"/>
              </a:rPr>
              <a:t>nội</a:t>
            </a:r>
            <a:r>
              <a:rPr lang="en-GB" sz="2800" dirty="0" smtClean="0">
                <a:solidFill>
                  <a:srgbClr val="000000"/>
                </a:solidFill>
                <a:latin typeface="Times New Roman" panose="02020603050405020304" pitchFamily="18" charset="0"/>
                <a:cs typeface="Times New Roman" panose="02020603050405020304" pitchFamily="18" charset="0"/>
              </a:rPr>
              <a:t> </a:t>
            </a:r>
            <a:r>
              <a:rPr lang="en-GB" sz="2800" dirty="0" err="1" smtClean="0">
                <a:solidFill>
                  <a:srgbClr val="000000"/>
                </a:solidFill>
                <a:latin typeface="Times New Roman" panose="02020603050405020304" pitchFamily="18" charset="0"/>
                <a:cs typeface="Times New Roman" panose="02020603050405020304" pitchFamily="18" charset="0"/>
              </a:rPr>
              <a:t>mạc</a:t>
            </a:r>
            <a:r>
              <a:rPr lang="en-GB" sz="2800" dirty="0" smtClean="0">
                <a:solidFill>
                  <a:srgbClr val="000000"/>
                </a:solidFill>
                <a:latin typeface="Times New Roman" panose="02020603050405020304" pitchFamily="18" charset="0"/>
                <a:cs typeface="Times New Roman" panose="02020603050405020304" pitchFamily="18" charset="0"/>
              </a:rPr>
              <a:t> </a:t>
            </a:r>
            <a:r>
              <a:rPr lang="en-GB" sz="2800" dirty="0" err="1" smtClean="0">
                <a:solidFill>
                  <a:srgbClr val="000000"/>
                </a:solidFill>
                <a:latin typeface="Times New Roman" panose="02020603050405020304" pitchFamily="18" charset="0"/>
                <a:cs typeface="Times New Roman" panose="02020603050405020304" pitchFamily="18" charset="0"/>
              </a:rPr>
              <a:t>tử</a:t>
            </a:r>
            <a:r>
              <a:rPr lang="en-GB" sz="2800" dirty="0" smtClean="0">
                <a:solidFill>
                  <a:srgbClr val="000000"/>
                </a:solidFill>
                <a:latin typeface="Times New Roman" panose="02020603050405020304" pitchFamily="18" charset="0"/>
                <a:cs typeface="Times New Roman" panose="02020603050405020304" pitchFamily="18" charset="0"/>
              </a:rPr>
              <a:t> </a:t>
            </a:r>
            <a:r>
              <a:rPr lang="en-GB" sz="2800" dirty="0" err="1" smtClean="0">
                <a:solidFill>
                  <a:srgbClr val="000000"/>
                </a:solidFill>
                <a:latin typeface="Times New Roman" panose="02020603050405020304" pitchFamily="18" charset="0"/>
                <a:cs typeface="Times New Roman" panose="02020603050405020304" pitchFamily="18" charset="0"/>
              </a:rPr>
              <a:t>cung</a:t>
            </a:r>
            <a:endParaRPr lang="en-GB" sz="2800" dirty="0" smtClean="0">
              <a:solidFill>
                <a:srgbClr val="00000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GB" sz="2800" dirty="0" smtClean="0">
                <a:solidFill>
                  <a:srgbClr val="000000"/>
                </a:solidFill>
                <a:latin typeface="Times New Roman" panose="02020603050405020304" pitchFamily="18" charset="0"/>
                <a:cs typeface="Times New Roman" panose="02020603050405020304" pitchFamily="18" charset="0"/>
              </a:rPr>
              <a:t>Nang </a:t>
            </a:r>
            <a:r>
              <a:rPr lang="en-GB" sz="2800" dirty="0" err="1" smtClean="0">
                <a:solidFill>
                  <a:srgbClr val="000000"/>
                </a:solidFill>
                <a:latin typeface="Times New Roman" panose="02020603050405020304" pitchFamily="18" charset="0"/>
                <a:cs typeface="Times New Roman" panose="02020603050405020304" pitchFamily="18" charset="0"/>
              </a:rPr>
              <a:t>niệu</a:t>
            </a:r>
            <a:r>
              <a:rPr lang="en-GB" sz="2800" dirty="0" smtClean="0">
                <a:solidFill>
                  <a:srgbClr val="000000"/>
                </a:solidFill>
                <a:latin typeface="Times New Roman" panose="02020603050405020304" pitchFamily="18" charset="0"/>
                <a:cs typeface="Times New Roman" panose="02020603050405020304" pitchFamily="18" charset="0"/>
              </a:rPr>
              <a:t> </a:t>
            </a:r>
            <a:r>
              <a:rPr lang="en-GB" sz="2800" dirty="0" err="1" smtClean="0">
                <a:solidFill>
                  <a:srgbClr val="000000"/>
                </a:solidFill>
                <a:latin typeface="Times New Roman" panose="02020603050405020304" pitchFamily="18" charset="0"/>
                <a:cs typeface="Times New Roman" panose="02020603050405020304" pitchFamily="18" charset="0"/>
              </a:rPr>
              <a:t>rốn</a:t>
            </a:r>
            <a:endParaRPr lang="en-GB" sz="2800" dirty="0" smtClean="0">
              <a:solidFill>
                <a:srgbClr val="00000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GB" sz="2800" dirty="0" smtClean="0">
                <a:solidFill>
                  <a:srgbClr val="000000"/>
                </a:solidFill>
                <a:latin typeface="Times New Roman" panose="02020603050405020304" pitchFamily="18" charset="0"/>
                <a:cs typeface="Times New Roman" panose="02020603050405020304" pitchFamily="18" charset="0"/>
              </a:rPr>
              <a:t>U </a:t>
            </a:r>
            <a:r>
              <a:rPr lang="en-GB" sz="2800" dirty="0" err="1" smtClean="0">
                <a:solidFill>
                  <a:srgbClr val="000000"/>
                </a:solidFill>
                <a:latin typeface="Times New Roman" panose="02020603050405020304" pitchFamily="18" charset="0"/>
                <a:cs typeface="Times New Roman" panose="02020603050405020304" pitchFamily="18" charset="0"/>
              </a:rPr>
              <a:t>nang</a:t>
            </a:r>
            <a:r>
              <a:rPr lang="en-GB" sz="2800" dirty="0" smtClean="0">
                <a:solidFill>
                  <a:srgbClr val="000000"/>
                </a:solidFill>
                <a:latin typeface="Times New Roman" panose="02020603050405020304" pitchFamily="18" charset="0"/>
                <a:cs typeface="Times New Roman" panose="02020603050405020304" pitchFamily="18" charset="0"/>
              </a:rPr>
              <a:t> </a:t>
            </a:r>
            <a:r>
              <a:rPr lang="en-GB" sz="2800" dirty="0" err="1" smtClean="0">
                <a:solidFill>
                  <a:srgbClr val="000000"/>
                </a:solidFill>
                <a:latin typeface="Times New Roman" panose="02020603050405020304" pitchFamily="18" charset="0"/>
                <a:cs typeface="Times New Roman" panose="02020603050405020304" pitchFamily="18" charset="0"/>
              </a:rPr>
              <a:t>biểu</a:t>
            </a:r>
            <a:r>
              <a:rPr lang="en-GB" sz="2800" dirty="0" smtClean="0">
                <a:solidFill>
                  <a:srgbClr val="000000"/>
                </a:solidFill>
                <a:latin typeface="Times New Roman" panose="02020603050405020304" pitchFamily="18" charset="0"/>
                <a:cs typeface="Times New Roman" panose="02020603050405020304" pitchFamily="18" charset="0"/>
              </a:rPr>
              <a:t> </a:t>
            </a:r>
            <a:r>
              <a:rPr lang="en-GB" sz="2800" dirty="0" err="1" smtClean="0">
                <a:solidFill>
                  <a:srgbClr val="000000"/>
                </a:solidFill>
                <a:latin typeface="Times New Roman" panose="02020603050405020304" pitchFamily="18" charset="0"/>
                <a:cs typeface="Times New Roman" panose="02020603050405020304" pitchFamily="18" charset="0"/>
              </a:rPr>
              <a:t>bì</a:t>
            </a:r>
            <a:endParaRPr lang="en-GB" sz="2800" dirty="0" smtClean="0">
              <a:solidFill>
                <a:srgbClr val="00000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GB" sz="2800" dirty="0" smtClean="0">
                <a:solidFill>
                  <a:srgbClr val="000000"/>
                </a:solidFill>
                <a:latin typeface="Times New Roman" panose="02020603050405020304" pitchFamily="18" charset="0"/>
                <a:cs typeface="Times New Roman" panose="02020603050405020304" pitchFamily="18" charset="0"/>
              </a:rPr>
              <a:t>U </a:t>
            </a:r>
            <a:r>
              <a:rPr lang="en-GB" sz="2800" dirty="0" err="1" smtClean="0">
                <a:solidFill>
                  <a:srgbClr val="000000"/>
                </a:solidFill>
                <a:latin typeface="Times New Roman" panose="02020603050405020304" pitchFamily="18" charset="0"/>
                <a:cs typeface="Times New Roman" panose="02020603050405020304" pitchFamily="18" charset="0"/>
              </a:rPr>
              <a:t>hạt</a:t>
            </a:r>
            <a:r>
              <a:rPr lang="en-GB" sz="2800" dirty="0" smtClean="0">
                <a:solidFill>
                  <a:srgbClr val="000000"/>
                </a:solidFill>
                <a:latin typeface="Times New Roman" panose="02020603050405020304" pitchFamily="18" charset="0"/>
                <a:cs typeface="Times New Roman" panose="02020603050405020304" pitchFamily="18" charset="0"/>
              </a:rPr>
              <a:t> </a:t>
            </a:r>
            <a:r>
              <a:rPr lang="en-GB" sz="2800" dirty="0" err="1" smtClean="0">
                <a:solidFill>
                  <a:srgbClr val="000000"/>
                </a:solidFill>
                <a:latin typeface="Times New Roman" panose="02020603050405020304" pitchFamily="18" charset="0"/>
                <a:cs typeface="Times New Roman" panose="02020603050405020304" pitchFamily="18" charset="0"/>
              </a:rPr>
              <a:t>nhiễm</a:t>
            </a:r>
            <a:r>
              <a:rPr lang="en-GB" sz="2800" dirty="0" smtClean="0">
                <a:solidFill>
                  <a:srgbClr val="000000"/>
                </a:solidFill>
                <a:latin typeface="Times New Roman" panose="02020603050405020304" pitchFamily="18" charset="0"/>
                <a:cs typeface="Times New Roman" panose="02020603050405020304" pitchFamily="18" charset="0"/>
              </a:rPr>
              <a:t> </a:t>
            </a:r>
            <a:r>
              <a:rPr lang="en-GB" sz="2800" dirty="0" err="1" smtClean="0">
                <a:solidFill>
                  <a:srgbClr val="000000"/>
                </a:solidFill>
                <a:latin typeface="Times New Roman" panose="02020603050405020304" pitchFamily="18" charset="0"/>
                <a:cs typeface="Times New Roman" panose="02020603050405020304" pitchFamily="18" charset="0"/>
              </a:rPr>
              <a:t>khuẩn</a:t>
            </a:r>
            <a:endParaRPr lang="en-GB" sz="2800" dirty="0" smtClean="0">
              <a:solidFill>
                <a:srgbClr val="000000"/>
              </a:solidFill>
              <a:latin typeface="Times New Roman" panose="02020603050405020304" pitchFamily="18" charset="0"/>
              <a:cs typeface="Times New Roman" panose="02020603050405020304" pitchFamily="18" charset="0"/>
            </a:endParaRPr>
          </a:p>
          <a:p>
            <a:pPr marL="0" indent="0">
              <a:buNone/>
            </a:pPr>
            <a:r>
              <a:rPr lang="en-GB" sz="2800" dirty="0"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 </a:t>
            </a:r>
            <a:r>
              <a:rPr lang="en-GB" sz="2800" dirty="0" err="1"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Phân</a:t>
            </a:r>
            <a:r>
              <a:rPr lang="en-GB" sz="2800" dirty="0"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 </a:t>
            </a:r>
            <a:r>
              <a:rPr lang="en-GB" sz="2800" dirty="0" err="1"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biệt</a:t>
            </a:r>
            <a:r>
              <a:rPr lang="en-GB" sz="2800" dirty="0"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 </a:t>
            </a:r>
            <a:r>
              <a:rPr lang="en-GB" sz="2800" dirty="0" err="1"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bằng</a:t>
            </a:r>
            <a:r>
              <a:rPr lang="en-GB" sz="2800" dirty="0"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 </a:t>
            </a:r>
            <a:r>
              <a:rPr lang="en-GB" sz="2800" dirty="0" err="1"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hình</a:t>
            </a:r>
            <a:r>
              <a:rPr lang="en-GB" sz="2800" dirty="0"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 </a:t>
            </a:r>
            <a:r>
              <a:rPr lang="en-GB" sz="2800" dirty="0" err="1"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ảnh</a:t>
            </a:r>
            <a:r>
              <a:rPr lang="en-GB" sz="2800" dirty="0"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 </a:t>
            </a:r>
            <a:r>
              <a:rPr lang="en-GB" sz="2800" dirty="0" err="1" smtClean="0">
                <a:solidFill>
                  <a:srgbClr val="000000"/>
                </a:solidFill>
                <a:latin typeface="Times New Roman" panose="02020603050405020304" pitchFamily="18" charset="0"/>
                <a:cs typeface="Times New Roman" panose="02020603050405020304" pitchFamily="18" charset="0"/>
                <a:sym typeface="Wingdings" panose="05000000000000000000" pitchFamily="2" charset="2"/>
              </a:rPr>
              <a:t>học</a:t>
            </a:r>
            <a:endParaRPr lang="en-US" sz="2800" dirty="0">
              <a:solidFill>
                <a:srgbClr val="000000"/>
              </a:solidFill>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435256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3358" y="133739"/>
            <a:ext cx="9353074" cy="1320800"/>
          </a:xfrm>
        </p:spPr>
        <p:txBody>
          <a:bodyPr/>
          <a:lstStyle/>
          <a:p>
            <a:pPr algn="ctr"/>
            <a:r>
              <a:rPr lang="en-US" dirty="0" err="1">
                <a:latin typeface="Arial" panose="020B0604020202020204" pitchFamily="34" charset="0"/>
                <a:cs typeface="Arial" panose="020B0604020202020204" pitchFamily="34" charset="0"/>
              </a:rPr>
              <a:t>Xoang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tổ</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vùng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rốn</a:t>
            </a:r>
            <a:r>
              <a:rPr lang="en-US" dirty="0">
                <a:latin typeface="Arial" panose="020B0604020202020204" pitchFamily="34" charset="0"/>
                <a:cs typeface="Arial" panose="020B0604020202020204" pitchFamily="34" charset="0"/>
              </a:rPr>
              <a: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t>
            </a:r>
            <a:r>
              <a:rPr lang="en-US" dirty="0"/>
              <a:t>Umbilical pilonidal sinus (UPNS)</a:t>
            </a:r>
          </a:p>
        </p:txBody>
      </p:sp>
      <p:pic>
        <p:nvPicPr>
          <p:cNvPr id="6" name="Content Placeholder 5"/>
          <p:cNvPicPr>
            <a:picLocks noGrp="1" noChangeAspect="1"/>
          </p:cNvPicPr>
          <p:nvPr>
            <p:ph idx="1"/>
          </p:nvPr>
        </p:nvPicPr>
        <p:blipFill>
          <a:blip r:embed="rId2"/>
          <a:stretch>
            <a:fillRect/>
          </a:stretch>
        </p:blipFill>
        <p:spPr>
          <a:xfrm>
            <a:off x="2748084" y="1244183"/>
            <a:ext cx="5043621" cy="6080345"/>
          </a:xfrm>
          <a:prstGeom prst="rect">
            <a:avLst/>
          </a:prstGeom>
        </p:spPr>
      </p:pic>
    </p:spTree>
    <p:extLst>
      <p:ext uri="{BB962C8B-B14F-4D97-AF65-F5344CB8AC3E}">
        <p14:creationId xmlns:p14="http://schemas.microsoft.com/office/powerpoint/2010/main" val="5026331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5110" y="292359"/>
            <a:ext cx="8900777" cy="1320800"/>
          </a:xfrm>
        </p:spPr>
        <p:txBody>
          <a:bodyPr/>
          <a:lstStyle/>
          <a:p>
            <a:pPr algn="ctr"/>
            <a:r>
              <a:rPr lang="en-US" dirty="0" err="1">
                <a:latin typeface="Arial" panose="020B0604020202020204" pitchFamily="34" charset="0"/>
                <a:cs typeface="Arial" panose="020B0604020202020204" pitchFamily="34" charset="0"/>
              </a:rPr>
              <a:t>Xoang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tổ</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vùng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rốn</a:t>
            </a:r>
            <a:r>
              <a:rPr lang="en-US" dirty="0">
                <a:latin typeface="Arial" panose="020B0604020202020204" pitchFamily="34" charset="0"/>
                <a:cs typeface="Arial" panose="020B0604020202020204" pitchFamily="34" charset="0"/>
              </a:rPr>
              <a: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t>
            </a:r>
            <a:r>
              <a:rPr lang="en-US" dirty="0"/>
              <a:t>Umbilical pilonidal sinus (UPNS)</a:t>
            </a:r>
            <a:endParaRPr lang="en-US" dirty="0">
              <a:latin typeface="Arial" panose="020B0604020202020204" pitchFamily="34" charset="0"/>
              <a:cs typeface="Arial" panose="020B0604020202020204" pitchFamily="34" charset="0"/>
            </a:endParaRPr>
          </a:p>
        </p:txBody>
      </p:sp>
      <p:pic>
        <p:nvPicPr>
          <p:cNvPr id="6" name="Content Placeholder 5"/>
          <p:cNvPicPr>
            <a:picLocks noGrp="1" noChangeAspect="1"/>
          </p:cNvPicPr>
          <p:nvPr>
            <p:ph idx="1"/>
          </p:nvPr>
        </p:nvPicPr>
        <p:blipFill>
          <a:blip r:embed="rId2"/>
          <a:stretch>
            <a:fillRect/>
          </a:stretch>
        </p:blipFill>
        <p:spPr>
          <a:xfrm>
            <a:off x="1950098" y="1556138"/>
            <a:ext cx="6662057" cy="5092084"/>
          </a:xfrm>
          <a:prstGeom prst="rect">
            <a:avLst/>
          </a:prstGeom>
        </p:spPr>
      </p:pic>
    </p:spTree>
    <p:extLst>
      <p:ext uri="{BB962C8B-B14F-4D97-AF65-F5344CB8AC3E}">
        <p14:creationId xmlns:p14="http://schemas.microsoft.com/office/powerpoint/2010/main" val="7870536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idx="1"/>
          </p:nvPr>
        </p:nvPicPr>
        <p:blipFill>
          <a:blip r:embed="rId2"/>
          <a:stretch>
            <a:fillRect/>
          </a:stretch>
        </p:blipFill>
        <p:spPr>
          <a:xfrm>
            <a:off x="1302644" y="0"/>
            <a:ext cx="8175822" cy="6484775"/>
          </a:xfrm>
          <a:prstGeom prst="rect">
            <a:avLst/>
          </a:prstGeom>
        </p:spPr>
      </p:pic>
    </p:spTree>
    <p:extLst>
      <p:ext uri="{BB962C8B-B14F-4D97-AF65-F5344CB8AC3E}">
        <p14:creationId xmlns:p14="http://schemas.microsoft.com/office/powerpoint/2010/main" val="39098128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ial" panose="020B0604020202020204" pitchFamily="34" charset="0"/>
                <a:cs typeface="Arial" panose="020B0604020202020204" pitchFamily="34" charset="0"/>
              </a:rPr>
              <a:t>NỘI DUNG</a:t>
            </a:r>
            <a:r>
              <a:rPr lang="en-US" dirty="0" smtClean="0"/>
              <a:t/>
            </a:r>
            <a:br>
              <a:rPr lang="en-US" dirty="0" smtClean="0"/>
            </a:br>
            <a:endParaRPr lang="en-US" dirty="0"/>
          </a:p>
        </p:txBody>
      </p:sp>
      <p:sp>
        <p:nvSpPr>
          <p:cNvPr id="3" name="Content Placeholder 2"/>
          <p:cNvSpPr>
            <a:spLocks noGrp="1"/>
          </p:cNvSpPr>
          <p:nvPr>
            <p:ph idx="1"/>
          </p:nvPr>
        </p:nvSpPr>
        <p:spPr/>
        <p:txBody>
          <a:bodyPr>
            <a:normAutofit/>
          </a:bodyPr>
          <a:lstStyle/>
          <a:p>
            <a:pPr>
              <a:buFont typeface="Wingdings" panose="05000000000000000000" pitchFamily="2" charset="2"/>
              <a:buChar char="v"/>
            </a:pPr>
            <a:r>
              <a:rPr lang="en-US" sz="3200" dirty="0" err="1" smtClean="0">
                <a:latin typeface="Times New Roman" panose="02020603050405020304" pitchFamily="18" charset="0"/>
                <a:cs typeface="Times New Roman" panose="02020603050405020304" pitchFamily="18" charset="0"/>
              </a:rPr>
              <a:t>Lịch</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sử</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bệnh</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xoang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tổ</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lông</a:t>
            </a:r>
            <a:endParaRPr lang="en-US" sz="32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US" sz="3200" dirty="0" err="1" smtClean="0">
                <a:latin typeface="Times New Roman" panose="02020603050405020304" pitchFamily="18" charset="0"/>
                <a:cs typeface="Times New Roman" panose="02020603050405020304" pitchFamily="18" charset="0"/>
              </a:rPr>
              <a:t>Các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vị</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trí</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bệnh</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xoang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tổ</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lông</a:t>
            </a:r>
            <a:endParaRPr lang="en-US" sz="32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US" sz="3200" dirty="0" err="1" smtClean="0">
                <a:latin typeface="Times New Roman" panose="02020603050405020304" pitchFamily="18" charset="0"/>
                <a:cs typeface="Times New Roman" panose="02020603050405020304" pitchFamily="18" charset="0"/>
              </a:rPr>
              <a:t>Sự</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khác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biệt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giữa</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xoang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tổ</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lông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vùng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cùng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cụt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và</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bệnh</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tổ</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lông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ngoài</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vùng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cùng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cụt</a:t>
            </a:r>
            <a:endParaRPr lang="en-US" sz="32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US" sz="3200" dirty="0" err="1" smtClean="0">
                <a:latin typeface="Times New Roman" panose="02020603050405020304" pitchFamily="18" charset="0"/>
                <a:cs typeface="Times New Roman" panose="02020603050405020304" pitchFamily="18" charset="0"/>
              </a:rPr>
              <a:t>Xoang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tổ</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lông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vùng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rốn</a:t>
            </a:r>
            <a:r>
              <a:rPr lang="en-US" sz="3200" dirty="0" smtClean="0">
                <a:latin typeface="Times New Roman" panose="02020603050405020304" pitchFamily="18" charset="0"/>
                <a:cs typeface="Times New Roman" panose="02020603050405020304" pitchFamily="18" charset="0"/>
              </a:rPr>
              <a:t> (UPNS)</a:t>
            </a:r>
          </a:p>
          <a:p>
            <a:pPr>
              <a:buFont typeface="Wingdings" panose="05000000000000000000" pitchFamily="2" charset="2"/>
              <a:buChar char="v"/>
            </a:pPr>
            <a:endParaRPr lang="en-US" sz="32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04464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latin typeface="Arial" panose="020B0604020202020204" pitchFamily="34" charset="0"/>
                <a:cs typeface="Arial" panose="020B0604020202020204" pitchFamily="34" charset="0"/>
              </a:rPr>
              <a:t>Kết</a:t>
            </a:r>
            <a:r>
              <a:rPr lang="en-GB" dirty="0" smtClean="0">
                <a:latin typeface="Arial" panose="020B0604020202020204" pitchFamily="34" charset="0"/>
                <a:cs typeface="Arial" panose="020B0604020202020204" pitchFamily="34" charset="0"/>
              </a:rPr>
              <a:t> </a:t>
            </a:r>
            <a:r>
              <a:rPr lang="en-GB" dirty="0" err="1" smtClean="0">
                <a:latin typeface="Arial" panose="020B0604020202020204" pitchFamily="34" charset="0"/>
                <a:cs typeface="Arial" panose="020B0604020202020204" pitchFamily="34" charset="0"/>
              </a:rPr>
              <a:t>luận</a:t>
            </a:r>
            <a:endParaRPr lang="en-US"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77334" y="1852679"/>
            <a:ext cx="8596668" cy="3880773"/>
          </a:xfrm>
        </p:spPr>
        <p:txBody>
          <a:bodyPr>
            <a:normAutofit/>
          </a:bodyPr>
          <a:lstStyle/>
          <a:p>
            <a:pPr marL="0" indent="0">
              <a:buNone/>
            </a:pPr>
            <a:r>
              <a:rPr lang="en-GB" sz="3200" dirty="0" err="1" smtClean="0">
                <a:latin typeface="Times New Roman" panose="02020603050405020304" pitchFamily="18" charset="0"/>
                <a:cs typeface="Times New Roman" panose="02020603050405020304" pitchFamily="18" charset="0"/>
              </a:rPr>
              <a:t>Xoang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tổ</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lông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ngoài</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vùng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cùng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cụt</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hiếm</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gặp</a:t>
            </a:r>
            <a:endParaRPr lang="en-GB" sz="3200" dirty="0" smtClean="0">
              <a:latin typeface="Times New Roman" panose="02020603050405020304" pitchFamily="18" charset="0"/>
              <a:cs typeface="Times New Roman" panose="02020603050405020304" pitchFamily="18" charset="0"/>
            </a:endParaRPr>
          </a:p>
          <a:p>
            <a:pPr marL="0" indent="0">
              <a:buNone/>
            </a:pPr>
            <a:r>
              <a:rPr lang="en-GB" sz="3200" dirty="0" err="1" smtClean="0">
                <a:latin typeface="Times New Roman" panose="02020603050405020304" pitchFamily="18" charset="0"/>
                <a:cs typeface="Times New Roman" panose="02020603050405020304" pitchFamily="18" charset="0"/>
              </a:rPr>
              <a:t>Xoang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tổ</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lông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vùng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rốn</a:t>
            </a:r>
            <a:r>
              <a:rPr lang="en-GB" sz="3200" dirty="0" smtClean="0">
                <a:latin typeface="Times New Roman" panose="02020603050405020304" pitchFamily="18" charset="0"/>
                <a:cs typeface="Times New Roman" panose="02020603050405020304" pitchFamily="18" charset="0"/>
              </a:rPr>
              <a:t>:</a:t>
            </a:r>
            <a:endParaRPr lang="en-GB" sz="3200"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GB" sz="3200" dirty="0" err="1" smtClean="0">
                <a:latin typeface="Times New Roman" panose="02020603050405020304" pitchFamily="18" charset="0"/>
                <a:cs typeface="Times New Roman" panose="02020603050405020304" pitchFamily="18" charset="0"/>
              </a:rPr>
              <a:t>Thường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gặp</a:t>
            </a:r>
            <a:r>
              <a:rPr lang="en-GB" sz="3200" dirty="0" smtClean="0">
                <a:latin typeface="Times New Roman" panose="02020603050405020304" pitchFamily="18" charset="0"/>
                <a:cs typeface="Times New Roman" panose="02020603050405020304" pitchFamily="18" charset="0"/>
              </a:rPr>
              <a:t> ( </a:t>
            </a:r>
            <a:r>
              <a:rPr lang="en-GB" sz="3200" dirty="0" err="1" smtClean="0">
                <a:latin typeface="Times New Roman" panose="02020603050405020304" pitchFamily="18" charset="0"/>
                <a:cs typeface="Times New Roman" panose="02020603050405020304" pitchFamily="18" charset="0"/>
              </a:rPr>
              <a:t>ngoài</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vùng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cùng</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cụt</a:t>
            </a:r>
            <a:r>
              <a:rPr lang="en-GB" sz="3200" dirty="0" smtClean="0">
                <a:latin typeface="Times New Roman" panose="02020603050405020304" pitchFamily="18" charset="0"/>
                <a:cs typeface="Times New Roman" panose="02020603050405020304" pitchFamily="18" charset="0"/>
              </a:rPr>
              <a:t>- 90%)</a:t>
            </a:r>
          </a:p>
          <a:p>
            <a:pPr>
              <a:buFont typeface="Wingdings" panose="05000000000000000000" pitchFamily="2" charset="2"/>
              <a:buChar char="v"/>
            </a:pPr>
            <a:r>
              <a:rPr lang="en-GB" sz="3200" dirty="0" err="1" smtClean="0">
                <a:latin typeface="Times New Roman" panose="02020603050405020304" pitchFamily="18" charset="0"/>
                <a:cs typeface="Times New Roman" panose="02020603050405020304" pitchFamily="18" charset="0"/>
              </a:rPr>
              <a:t>Dễ</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chẩn</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đoán</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nhầm</a:t>
            </a:r>
            <a:endParaRPr lang="en-GB" sz="32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GB" sz="3200" dirty="0" err="1" smtClean="0">
                <a:latin typeface="Times New Roman" panose="02020603050405020304" pitchFamily="18" charset="0"/>
                <a:cs typeface="Times New Roman" panose="02020603050405020304" pitchFamily="18" charset="0"/>
              </a:rPr>
              <a:t>Đa</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số</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điều</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trị</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bảo</a:t>
            </a:r>
            <a:r>
              <a:rPr lang="en-GB" sz="3200" dirty="0" smtClean="0">
                <a:latin typeface="Times New Roman" panose="02020603050405020304" pitchFamily="18" charset="0"/>
                <a:cs typeface="Times New Roman" panose="02020603050405020304" pitchFamily="18" charset="0"/>
              </a:rPr>
              <a:t> </a:t>
            </a:r>
            <a:r>
              <a:rPr lang="en-GB" sz="3200" dirty="0" err="1" smtClean="0">
                <a:latin typeface="Times New Roman" panose="02020603050405020304" pitchFamily="18" charset="0"/>
                <a:cs typeface="Times New Roman" panose="02020603050405020304" pitchFamily="18" charset="0"/>
              </a:rPr>
              <a:t>tồn</a:t>
            </a:r>
            <a:endParaRPr lang="en-GB" sz="32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537886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1446246" y="2603241"/>
            <a:ext cx="7567126" cy="1754326"/>
          </a:xfrm>
          <a:prstGeom prst="rect">
            <a:avLst/>
          </a:prstGeom>
          <a:noFill/>
        </p:spPr>
        <p:txBody>
          <a:bodyPr wrap="square" lIns="91440" tIns="45720" rIns="91440" bIns="4572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smtClean="0">
                <a:ln w="12700">
                  <a:solidFill>
                    <a:srgbClr val="90C226"/>
                  </a:solidFill>
                  <a:prstDash val="solid"/>
                </a:ln>
                <a:pattFill prst="pct50">
                  <a:fgClr>
                    <a:srgbClr val="90C226"/>
                  </a:fgClr>
                  <a:bgClr>
                    <a:srgbClr val="90C226">
                      <a:lumMod val="20000"/>
                      <a:lumOff val="80000"/>
                    </a:srgbClr>
                  </a:bgClr>
                </a:pattFill>
                <a:effectLst>
                  <a:outerShdw dist="38100" dir="2640000" algn="bl" rotWithShape="0">
                    <a:srgbClr val="90C226"/>
                  </a:outerShdw>
                </a:effectLst>
                <a:uLnTx/>
                <a:uFillTx/>
                <a:latin typeface="Trebuchet MS" panose="020B0603020202020204"/>
                <a:ea typeface="+mn-ea"/>
                <a:cs typeface="+mn-cs"/>
              </a:rPr>
              <a:t>Thank you</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smtClean="0">
                <a:ln w="12700">
                  <a:solidFill>
                    <a:srgbClr val="90C226"/>
                  </a:solidFill>
                  <a:prstDash val="solid"/>
                </a:ln>
                <a:pattFill prst="pct50">
                  <a:fgClr>
                    <a:srgbClr val="90C226"/>
                  </a:fgClr>
                  <a:bgClr>
                    <a:srgbClr val="90C226">
                      <a:lumMod val="20000"/>
                      <a:lumOff val="80000"/>
                    </a:srgbClr>
                  </a:bgClr>
                </a:pattFill>
                <a:effectLst>
                  <a:outerShdw dist="38100" dir="2640000" algn="bl" rotWithShape="0">
                    <a:srgbClr val="90C226"/>
                  </a:outerShdw>
                </a:effectLst>
                <a:uLnTx/>
                <a:uFillTx/>
                <a:latin typeface="Trebuchet MS" panose="020B0603020202020204"/>
                <a:ea typeface="+mn-ea"/>
                <a:cs typeface="+mn-cs"/>
              </a:rPr>
              <a:t>for your attention</a:t>
            </a:r>
            <a:endParaRPr kumimoji="0" lang="en-US" sz="5400" b="1" i="0" u="none" strike="noStrike" kern="1200" cap="none" spc="0" normalizeH="0" baseline="0" noProof="0" dirty="0">
              <a:ln w="12700">
                <a:solidFill>
                  <a:srgbClr val="90C226"/>
                </a:solidFill>
                <a:prstDash val="solid"/>
              </a:ln>
              <a:pattFill prst="pct50">
                <a:fgClr>
                  <a:srgbClr val="90C226"/>
                </a:fgClr>
                <a:bgClr>
                  <a:srgbClr val="90C226">
                    <a:lumMod val="20000"/>
                    <a:lumOff val="80000"/>
                  </a:srgbClr>
                </a:bgClr>
              </a:pattFill>
              <a:effectLst>
                <a:outerShdw dist="38100" dir="2640000" algn="bl" rotWithShape="0">
                  <a:srgbClr val="90C226"/>
                </a:outerShdw>
              </a:effectLst>
              <a:uLnTx/>
              <a:uFillTx/>
              <a:latin typeface="Trebuchet MS" panose="020B0603020202020204"/>
              <a:ea typeface="+mn-ea"/>
              <a:cs typeface="+mn-cs"/>
            </a:endParaRPr>
          </a:p>
        </p:txBody>
      </p:sp>
    </p:spTree>
    <p:extLst>
      <p:ext uri="{BB962C8B-B14F-4D97-AF65-F5344CB8AC3E}">
        <p14:creationId xmlns:p14="http://schemas.microsoft.com/office/powerpoint/2010/main" val="16571667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sz="3200" dirty="0" err="1" smtClean="0">
                <a:latin typeface="Times New Roman" panose="02020603050405020304" pitchFamily="18" charset="0"/>
                <a:cs typeface="Times New Roman" panose="02020603050405020304" pitchFamily="18" charset="0"/>
              </a:rPr>
              <a:t>Từ</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khóa</a:t>
            </a:r>
            <a:r>
              <a:rPr lang="en-US" sz="3200" dirty="0" smtClean="0">
                <a:latin typeface="Times New Roman" panose="02020603050405020304" pitchFamily="18" charset="0"/>
                <a:cs typeface="Times New Roman" panose="02020603050405020304" pitchFamily="18" charset="0"/>
              </a:rPr>
              <a:t>: unusual pilonidal sinus, atypical pilonidal sinus, pilonidal </a:t>
            </a:r>
            <a:r>
              <a:rPr lang="en-US" sz="3200" dirty="0">
                <a:latin typeface="Times New Roman" panose="02020603050405020304" pitchFamily="18" charset="0"/>
                <a:cs typeface="Times New Roman" panose="02020603050405020304" pitchFamily="18" charset="0"/>
              </a:rPr>
              <a:t>sinus case </a:t>
            </a:r>
            <a:r>
              <a:rPr lang="en-US" sz="3200" dirty="0" smtClean="0">
                <a:latin typeface="Times New Roman" panose="02020603050405020304" pitchFamily="18" charset="0"/>
                <a:cs typeface="Times New Roman" panose="02020603050405020304" pitchFamily="18" charset="0"/>
              </a:rPr>
              <a:t>report, umbilical pilonidal sinus</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778888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latin typeface="Arial" panose="020B0604020202020204" pitchFamily="34" charset="0"/>
                <a:cs typeface="Arial" panose="020B0604020202020204" pitchFamily="34" charset="0"/>
              </a:rPr>
              <a:t>Lịch</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sử</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bệnh</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tổ</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lông</a:t>
            </a:r>
            <a:endParaRPr lang="en-US" dirty="0">
              <a:latin typeface="Arial" panose="020B0604020202020204" pitchFamily="34" charset="0"/>
              <a:cs typeface="Arial" panose="020B0604020202020204" pitchFamily="34" charset="0"/>
            </a:endParaRPr>
          </a:p>
        </p:txBody>
      </p:sp>
      <p:graphicFrame>
        <p:nvGraphicFramePr>
          <p:cNvPr id="4" name="Content Placeholder 3"/>
          <p:cNvGraphicFramePr>
            <a:graphicFrameLocks noGrp="1"/>
          </p:cNvGraphicFramePr>
          <p:nvPr>
            <p:ph idx="1"/>
            <p:extLst/>
          </p:nvPr>
        </p:nvGraphicFramePr>
        <p:xfrm>
          <a:off x="-1302328" y="877455"/>
          <a:ext cx="11794837" cy="54494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5200073" y="3149462"/>
            <a:ext cx="2253672"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Times New Roman" panose="02020603050405020304" pitchFamily="18" charset="0"/>
              </a:rPr>
              <a:t>1880</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Times New Roman" panose="02020603050405020304" pitchFamily="18" charset="0"/>
              </a:rPr>
              <a:t>Widely- Hodges</a:t>
            </a:r>
            <a:endParaRPr kumimoji="0" lang="en-US" sz="2400" b="0" i="0" u="none" strike="noStrike" kern="1200" cap="none" spc="0" normalizeH="0" baseline="0" noProof="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7" name="TextBox 6"/>
          <p:cNvSpPr txBox="1"/>
          <p:nvPr/>
        </p:nvSpPr>
        <p:spPr>
          <a:xfrm>
            <a:off x="7656945" y="2733964"/>
            <a:ext cx="2382981"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Times New Roman" panose="02020603050405020304" pitchFamily="18" charset="0"/>
              </a:rPr>
              <a:t>1956</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Times New Roman" panose="02020603050405020304" pitchFamily="18" charset="0"/>
              </a:rPr>
              <a:t>Patey-Williams</a:t>
            </a:r>
            <a:endParaRPr kumimoji="0" lang="en-US" sz="2400" b="0" i="0" u="none" strike="noStrike" kern="1200" cap="none" spc="0" normalizeH="0" baseline="0" noProof="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964496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latin typeface="Arial" panose="020B0604020202020204" pitchFamily="34" charset="0"/>
                <a:cs typeface="Arial" panose="020B0604020202020204" pitchFamily="34" charset="0"/>
              </a:rPr>
              <a:t>Vị</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trí</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bệnh</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xoang</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tổ</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lông</a:t>
            </a:r>
            <a:endParaRPr lang="en-US" dirty="0">
              <a:latin typeface="Arial" panose="020B0604020202020204" pitchFamily="34" charset="0"/>
              <a:cs typeface="Arial" panose="020B0604020202020204" pitchFamily="34" charset="0"/>
            </a:endParaRPr>
          </a:p>
        </p:txBody>
      </p:sp>
      <p:pic>
        <p:nvPicPr>
          <p:cNvPr id="6" name="Content Placeholder 5"/>
          <p:cNvPicPr>
            <a:picLocks noGrp="1" noChangeAspect="1"/>
          </p:cNvPicPr>
          <p:nvPr>
            <p:ph idx="1"/>
          </p:nvPr>
        </p:nvPicPr>
        <p:blipFill>
          <a:blip r:embed="rId3"/>
          <a:stretch>
            <a:fillRect/>
          </a:stretch>
        </p:blipFill>
        <p:spPr>
          <a:xfrm>
            <a:off x="583307" y="2008909"/>
            <a:ext cx="3043964" cy="2960255"/>
          </a:xfrm>
          <a:prstGeom prst="rect">
            <a:avLst/>
          </a:prstGeom>
        </p:spPr>
      </p:pic>
      <p:pic>
        <p:nvPicPr>
          <p:cNvPr id="7" name="Picture 6"/>
          <p:cNvPicPr>
            <a:picLocks noChangeAspect="1"/>
          </p:cNvPicPr>
          <p:nvPr/>
        </p:nvPicPr>
        <p:blipFill>
          <a:blip r:embed="rId4"/>
          <a:stretch>
            <a:fillRect/>
          </a:stretch>
        </p:blipFill>
        <p:spPr>
          <a:xfrm>
            <a:off x="4053526" y="2008909"/>
            <a:ext cx="4115570" cy="4424238"/>
          </a:xfrm>
          <a:prstGeom prst="rect">
            <a:avLst/>
          </a:prstGeom>
        </p:spPr>
      </p:pic>
      <p:pic>
        <p:nvPicPr>
          <p:cNvPr id="8" name="Picture 7"/>
          <p:cNvPicPr>
            <a:picLocks noChangeAspect="1"/>
          </p:cNvPicPr>
          <p:nvPr/>
        </p:nvPicPr>
        <p:blipFill>
          <a:blip r:embed="rId5"/>
          <a:stretch>
            <a:fillRect/>
          </a:stretch>
        </p:blipFill>
        <p:spPr>
          <a:xfrm>
            <a:off x="8250958" y="3165908"/>
            <a:ext cx="3793414" cy="3606512"/>
          </a:xfrm>
          <a:prstGeom prst="rect">
            <a:avLst/>
          </a:prstGeom>
        </p:spPr>
      </p:pic>
      <p:pic>
        <p:nvPicPr>
          <p:cNvPr id="13" name="Picture 12"/>
          <p:cNvPicPr>
            <a:picLocks noChangeAspect="1"/>
          </p:cNvPicPr>
          <p:nvPr/>
        </p:nvPicPr>
        <p:blipFill>
          <a:blip r:embed="rId6"/>
          <a:stretch>
            <a:fillRect/>
          </a:stretch>
        </p:blipFill>
        <p:spPr>
          <a:xfrm>
            <a:off x="131786" y="1930400"/>
            <a:ext cx="3947006" cy="2960255"/>
          </a:xfrm>
          <a:prstGeom prst="rect">
            <a:avLst/>
          </a:prstGeom>
        </p:spPr>
      </p:pic>
      <p:sp>
        <p:nvSpPr>
          <p:cNvPr id="14" name="TextBox 13"/>
          <p:cNvSpPr txBox="1"/>
          <p:nvPr/>
        </p:nvSpPr>
        <p:spPr>
          <a:xfrm>
            <a:off x="880534" y="4969164"/>
            <a:ext cx="1724121"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a:ln>
                  <a:noFill/>
                </a:ln>
                <a:solidFill>
                  <a:prstClr val="black"/>
                </a:solidFill>
                <a:effectLst/>
                <a:uLnTx/>
                <a:uFillTx/>
                <a:latin typeface="Trebuchet MS" panose="020B0603020202020204"/>
                <a:ea typeface="+mn-ea"/>
                <a:cs typeface="+mn-cs"/>
              </a:rPr>
              <a:t>Pilonidal cyst</a:t>
            </a:r>
            <a:endParaRPr kumimoji="0" lang="en-US" sz="1800" b="0" i="0" u="none" strike="noStrike" kern="1200" cap="none" spc="0" normalizeH="0" baseline="0" noProof="0">
              <a:ln>
                <a:noFill/>
              </a:ln>
              <a:solidFill>
                <a:prstClr val="black"/>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32287939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tretch>
            <a:fillRect/>
          </a:stretch>
        </p:blipFill>
        <p:spPr>
          <a:xfrm>
            <a:off x="8623634" y="2976563"/>
            <a:ext cx="2833972" cy="3881437"/>
          </a:xfrm>
          <a:prstGeom prst="rect">
            <a:avLst/>
          </a:prstGeom>
        </p:spPr>
      </p:pic>
      <p:pic>
        <p:nvPicPr>
          <p:cNvPr id="5" name="Picture 4"/>
          <p:cNvPicPr>
            <a:picLocks noChangeAspect="1"/>
          </p:cNvPicPr>
          <p:nvPr/>
        </p:nvPicPr>
        <p:blipFill>
          <a:blip r:embed="rId4"/>
          <a:stretch>
            <a:fillRect/>
          </a:stretch>
        </p:blipFill>
        <p:spPr>
          <a:xfrm>
            <a:off x="4008946" y="3611891"/>
            <a:ext cx="4377307" cy="2462997"/>
          </a:xfrm>
          <a:prstGeom prst="rect">
            <a:avLst/>
          </a:prstGeom>
        </p:spPr>
      </p:pic>
      <p:sp>
        <p:nvSpPr>
          <p:cNvPr id="2" name="Title 1"/>
          <p:cNvSpPr>
            <a:spLocks noGrp="1"/>
          </p:cNvSpPr>
          <p:nvPr>
            <p:ph type="title"/>
          </p:nvPr>
        </p:nvSpPr>
        <p:spPr/>
        <p:txBody>
          <a:bodyPr/>
          <a:lstStyle/>
          <a:p>
            <a:r>
              <a:rPr lang="en-US" dirty="0" err="1">
                <a:latin typeface="Arial" panose="020B0604020202020204" pitchFamily="34" charset="0"/>
                <a:cs typeface="Arial" panose="020B0604020202020204" pitchFamily="34" charset="0"/>
              </a:rPr>
              <a:t>Vị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bệnh</a:t>
            </a:r>
            <a:r>
              <a:rPr lang="en-US" dirty="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xoang</a:t>
            </a:r>
            <a:r>
              <a:rPr lang="en-US" dirty="0" smtClean="0">
                <a:latin typeface="Arial" panose="020B0604020202020204" pitchFamily="34" charset="0"/>
                <a:cs typeface="Arial" panose="020B0604020202020204" pitchFamily="34" charset="0"/>
              </a:rPr>
              <a:t> </a:t>
            </a:r>
            <a:r>
              <a:rPr lang="en-US" dirty="0" err="1" smtClean="0">
                <a:latin typeface="Arial" panose="020B0604020202020204" pitchFamily="34" charset="0"/>
                <a:cs typeface="Arial" panose="020B0604020202020204" pitchFamily="34" charset="0"/>
              </a:rPr>
              <a:t>tổ</a:t>
            </a:r>
            <a:r>
              <a:rPr lang="en-US" dirty="0" smtClean="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lông</a:t>
            </a:r>
            <a:endParaRPr lang="en-US" dirty="0"/>
          </a:p>
        </p:txBody>
      </p:sp>
      <p:pic>
        <p:nvPicPr>
          <p:cNvPr id="6" name="Picture 5"/>
          <p:cNvPicPr>
            <a:picLocks noChangeAspect="1"/>
          </p:cNvPicPr>
          <p:nvPr/>
        </p:nvPicPr>
        <p:blipFill>
          <a:blip r:embed="rId5"/>
          <a:stretch>
            <a:fillRect/>
          </a:stretch>
        </p:blipFill>
        <p:spPr>
          <a:xfrm>
            <a:off x="345786" y="1618703"/>
            <a:ext cx="4980864" cy="1841152"/>
          </a:xfrm>
          <a:prstGeom prst="rect">
            <a:avLst/>
          </a:prstGeom>
        </p:spPr>
      </p:pic>
    </p:spTree>
    <p:extLst>
      <p:ext uri="{BB962C8B-B14F-4D97-AF65-F5344CB8AC3E}">
        <p14:creationId xmlns:p14="http://schemas.microsoft.com/office/powerpoint/2010/main" val="14297051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9690" y="171450"/>
            <a:ext cx="8596668" cy="1320800"/>
          </a:xfrm>
        </p:spPr>
        <p:txBody>
          <a:bodyPr/>
          <a:lstStyle/>
          <a:p>
            <a:r>
              <a:rPr lang="en-GB" dirty="0" err="1" smtClean="0">
                <a:latin typeface="Arial" panose="020B0604020202020204" pitchFamily="34" charset="0"/>
                <a:cs typeface="Arial" panose="020B0604020202020204" pitchFamily="34" charset="0"/>
              </a:rPr>
              <a:t>Bệnh</a:t>
            </a:r>
            <a:r>
              <a:rPr lang="en-GB" dirty="0" smtClean="0">
                <a:latin typeface="Arial" panose="020B0604020202020204" pitchFamily="34" charset="0"/>
                <a:cs typeface="Arial" panose="020B0604020202020204" pitchFamily="34" charset="0"/>
              </a:rPr>
              <a:t> </a:t>
            </a:r>
            <a:r>
              <a:rPr lang="en-GB" dirty="0" err="1" smtClean="0">
                <a:latin typeface="Arial" panose="020B0604020202020204" pitchFamily="34" charset="0"/>
                <a:cs typeface="Arial" panose="020B0604020202020204" pitchFamily="34" charset="0"/>
              </a:rPr>
              <a:t>tổ</a:t>
            </a:r>
            <a:r>
              <a:rPr lang="en-GB" dirty="0" smtClean="0">
                <a:latin typeface="Arial" panose="020B0604020202020204" pitchFamily="34" charset="0"/>
                <a:cs typeface="Arial" panose="020B0604020202020204" pitchFamily="34" charset="0"/>
              </a:rPr>
              <a:t> </a:t>
            </a:r>
            <a:r>
              <a:rPr lang="en-GB" dirty="0" err="1" smtClean="0">
                <a:latin typeface="Arial" panose="020B0604020202020204" pitchFamily="34" charset="0"/>
                <a:cs typeface="Arial" panose="020B0604020202020204" pitchFamily="34" charset="0"/>
              </a:rPr>
              <a:t>lông</a:t>
            </a:r>
            <a:r>
              <a:rPr lang="en-GB" dirty="0" smtClean="0">
                <a:latin typeface="Arial" panose="020B0604020202020204" pitchFamily="34" charset="0"/>
                <a:cs typeface="Arial" panose="020B0604020202020204" pitchFamily="34" charset="0"/>
              </a:rPr>
              <a:t> </a:t>
            </a:r>
            <a:r>
              <a:rPr lang="en-GB" dirty="0" err="1" smtClean="0">
                <a:latin typeface="Arial" panose="020B0604020202020204" pitchFamily="34" charset="0"/>
                <a:cs typeface="Arial" panose="020B0604020202020204" pitchFamily="34" charset="0"/>
              </a:rPr>
              <a:t>ngoài</a:t>
            </a:r>
            <a:r>
              <a:rPr lang="en-GB" dirty="0" smtClean="0">
                <a:latin typeface="Arial" panose="020B0604020202020204" pitchFamily="34" charset="0"/>
                <a:cs typeface="Arial" panose="020B0604020202020204" pitchFamily="34" charset="0"/>
              </a:rPr>
              <a:t> </a:t>
            </a:r>
            <a:r>
              <a:rPr lang="en-GB" dirty="0" err="1" smtClean="0">
                <a:latin typeface="Arial" panose="020B0604020202020204" pitchFamily="34" charset="0"/>
                <a:cs typeface="Arial" panose="020B0604020202020204" pitchFamily="34" charset="0"/>
              </a:rPr>
              <a:t>vùng</a:t>
            </a:r>
            <a:r>
              <a:rPr lang="en-GB" dirty="0" smtClean="0">
                <a:latin typeface="Arial" panose="020B0604020202020204" pitchFamily="34" charset="0"/>
                <a:cs typeface="Arial" panose="020B0604020202020204" pitchFamily="34" charset="0"/>
              </a:rPr>
              <a:t> </a:t>
            </a:r>
            <a:r>
              <a:rPr lang="en-GB" dirty="0" err="1" smtClean="0">
                <a:latin typeface="Arial" panose="020B0604020202020204" pitchFamily="34" charset="0"/>
                <a:cs typeface="Arial" panose="020B0604020202020204" pitchFamily="34" charset="0"/>
              </a:rPr>
              <a:t>cùng</a:t>
            </a:r>
            <a:r>
              <a:rPr lang="en-GB" dirty="0" smtClean="0">
                <a:latin typeface="Arial" panose="020B0604020202020204" pitchFamily="34" charset="0"/>
                <a:cs typeface="Arial" panose="020B0604020202020204" pitchFamily="34" charset="0"/>
              </a:rPr>
              <a:t> </a:t>
            </a:r>
            <a:r>
              <a:rPr lang="en-GB" dirty="0" err="1" smtClean="0">
                <a:latin typeface="Arial" panose="020B0604020202020204" pitchFamily="34" charset="0"/>
                <a:cs typeface="Arial" panose="020B0604020202020204" pitchFamily="34" charset="0"/>
              </a:rPr>
              <a:t>cụt</a:t>
            </a:r>
            <a:endParaRPr lang="en-US" dirty="0">
              <a:latin typeface="Arial" panose="020B0604020202020204" pitchFamily="34" charset="0"/>
              <a:cs typeface="Arial" panose="020B0604020202020204"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1770579490"/>
              </p:ext>
            </p:extLst>
          </p:nvPr>
        </p:nvGraphicFramePr>
        <p:xfrm>
          <a:off x="1334559" y="935355"/>
          <a:ext cx="8127999" cy="56083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xmlns="" val="261851385"/>
                    </a:ext>
                  </a:extLst>
                </a:gridCol>
                <a:gridCol w="2709333">
                  <a:extLst>
                    <a:ext uri="{9D8B030D-6E8A-4147-A177-3AD203B41FA5}">
                      <a16:colId xmlns:a16="http://schemas.microsoft.com/office/drawing/2014/main" xmlns="" val="115263470"/>
                    </a:ext>
                  </a:extLst>
                </a:gridCol>
                <a:gridCol w="2709333">
                  <a:extLst>
                    <a:ext uri="{9D8B030D-6E8A-4147-A177-3AD203B41FA5}">
                      <a16:colId xmlns:a16="http://schemas.microsoft.com/office/drawing/2014/main" xmlns="" val="418518271"/>
                    </a:ext>
                  </a:extLst>
                </a:gridCol>
              </a:tblGrid>
              <a:tr h="370840">
                <a:tc>
                  <a:txBody>
                    <a:bodyPr/>
                    <a:lstStyle/>
                    <a:p>
                      <a:pPr algn="ctr"/>
                      <a:r>
                        <a:rPr lang="en-GB" sz="3200" dirty="0" err="1" smtClean="0">
                          <a:latin typeface="Arial" panose="020B0604020202020204" pitchFamily="34" charset="0"/>
                          <a:cs typeface="Arial" panose="020B0604020202020204" pitchFamily="34" charset="0"/>
                        </a:rPr>
                        <a:t>Vị</a:t>
                      </a:r>
                      <a:r>
                        <a:rPr lang="en-GB" sz="3200" baseline="0" dirty="0" smtClean="0">
                          <a:latin typeface="Arial" panose="020B0604020202020204" pitchFamily="34" charset="0"/>
                          <a:cs typeface="Arial" panose="020B0604020202020204" pitchFamily="34" charset="0"/>
                        </a:rPr>
                        <a:t> </a:t>
                      </a:r>
                      <a:r>
                        <a:rPr lang="en-GB" sz="3200" baseline="0" dirty="0" err="1" smtClean="0">
                          <a:latin typeface="Arial" panose="020B0604020202020204" pitchFamily="34" charset="0"/>
                          <a:cs typeface="Arial" panose="020B0604020202020204" pitchFamily="34" charset="0"/>
                        </a:rPr>
                        <a:t>trí</a:t>
                      </a:r>
                      <a:endParaRPr lang="en-US" sz="3200" dirty="0">
                        <a:latin typeface="Arial" panose="020B0604020202020204" pitchFamily="34" charset="0"/>
                        <a:cs typeface="Arial" panose="020B0604020202020204" pitchFamily="34" charset="0"/>
                      </a:endParaRPr>
                    </a:p>
                  </a:txBody>
                  <a:tcPr/>
                </a:tc>
                <a:tc>
                  <a:txBody>
                    <a:bodyPr/>
                    <a:lstStyle/>
                    <a:p>
                      <a:pPr algn="ctr"/>
                      <a:r>
                        <a:rPr lang="en-GB" sz="3200" dirty="0" err="1" smtClean="0">
                          <a:latin typeface="Arial" panose="020B0604020202020204" pitchFamily="34" charset="0"/>
                          <a:cs typeface="Arial" panose="020B0604020202020204" pitchFamily="34" charset="0"/>
                        </a:rPr>
                        <a:t>Số</a:t>
                      </a:r>
                      <a:r>
                        <a:rPr lang="en-GB" sz="3200" baseline="0" dirty="0" smtClean="0">
                          <a:latin typeface="Arial" panose="020B0604020202020204" pitchFamily="34" charset="0"/>
                          <a:cs typeface="Arial" panose="020B0604020202020204" pitchFamily="34" charset="0"/>
                        </a:rPr>
                        <a:t> </a:t>
                      </a:r>
                      <a:r>
                        <a:rPr lang="en-GB" sz="3200" baseline="0" dirty="0" err="1" smtClean="0">
                          <a:latin typeface="Arial" panose="020B0604020202020204" pitchFamily="34" charset="0"/>
                          <a:cs typeface="Arial" panose="020B0604020202020204" pitchFamily="34" charset="0"/>
                        </a:rPr>
                        <a:t>lượng</a:t>
                      </a:r>
                      <a:endParaRPr lang="en-US" sz="3200" dirty="0">
                        <a:latin typeface="Arial" panose="020B0604020202020204" pitchFamily="34" charset="0"/>
                        <a:cs typeface="Arial" panose="020B0604020202020204" pitchFamily="34" charset="0"/>
                      </a:endParaRPr>
                    </a:p>
                  </a:txBody>
                  <a:tcPr/>
                </a:tc>
                <a:tc>
                  <a:txBody>
                    <a:bodyPr/>
                    <a:lstStyle/>
                    <a:p>
                      <a:pPr algn="ctr"/>
                      <a:r>
                        <a:rPr lang="en-GB" sz="3200" dirty="0" smtClean="0">
                          <a:latin typeface="Arial" panose="020B0604020202020204" pitchFamily="34" charset="0"/>
                          <a:cs typeface="Arial" panose="020B0604020202020204" pitchFamily="34" charset="0"/>
                        </a:rPr>
                        <a:t>%</a:t>
                      </a:r>
                      <a:endParaRPr lang="en-US" sz="32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2181410829"/>
                  </a:ext>
                </a:extLst>
              </a:tr>
              <a:tr h="370840">
                <a:tc>
                  <a:txBody>
                    <a:bodyPr/>
                    <a:lstStyle/>
                    <a:p>
                      <a:r>
                        <a:rPr lang="en-GB" sz="2400" dirty="0" err="1" smtClean="0">
                          <a:latin typeface="Arial" panose="020B0604020202020204" pitchFamily="34" charset="0"/>
                          <a:cs typeface="Arial" panose="020B0604020202020204" pitchFamily="34" charset="0"/>
                        </a:rPr>
                        <a:t>Rốn</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272</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90.0</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2087564589"/>
                  </a:ext>
                </a:extLst>
              </a:tr>
              <a:tr h="370840">
                <a:tc>
                  <a:txBody>
                    <a:bodyPr/>
                    <a:lstStyle/>
                    <a:p>
                      <a:r>
                        <a:rPr lang="en-GB" sz="2400" dirty="0" smtClean="0">
                          <a:latin typeface="Arial" panose="020B0604020202020204" pitchFamily="34" charset="0"/>
                          <a:cs typeface="Arial" panose="020B0604020202020204" pitchFamily="34" charset="0"/>
                        </a:rPr>
                        <a:t>Tay</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12</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3.9</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448349647"/>
                  </a:ext>
                </a:extLst>
              </a:tr>
              <a:tr h="370840">
                <a:tc>
                  <a:txBody>
                    <a:bodyPr/>
                    <a:lstStyle/>
                    <a:p>
                      <a:r>
                        <a:rPr lang="en-GB" sz="2400" dirty="0" smtClean="0">
                          <a:latin typeface="Arial" panose="020B0604020202020204" pitchFamily="34" charset="0"/>
                          <a:cs typeface="Arial" panose="020B0604020202020204" pitchFamily="34" charset="0"/>
                        </a:rPr>
                        <a:t>Da </a:t>
                      </a:r>
                      <a:r>
                        <a:rPr lang="en-GB" sz="2400" dirty="0" err="1" smtClean="0">
                          <a:latin typeface="Arial" panose="020B0604020202020204" pitchFamily="34" charset="0"/>
                          <a:cs typeface="Arial" panose="020B0604020202020204" pitchFamily="34" charset="0"/>
                        </a:rPr>
                        <a:t>đầu</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5</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1.7</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725936270"/>
                  </a:ext>
                </a:extLst>
              </a:tr>
              <a:tr h="370840">
                <a:tc>
                  <a:txBody>
                    <a:bodyPr/>
                    <a:lstStyle/>
                    <a:p>
                      <a:r>
                        <a:rPr lang="en-GB" sz="2400" dirty="0" err="1" smtClean="0">
                          <a:latin typeface="Arial" panose="020B0604020202020204" pitchFamily="34" charset="0"/>
                          <a:cs typeface="Arial" panose="020B0604020202020204" pitchFamily="34" charset="0"/>
                        </a:rPr>
                        <a:t>Gian</a:t>
                      </a:r>
                      <a:r>
                        <a:rPr lang="en-GB" sz="2400" dirty="0" smtClean="0">
                          <a:latin typeface="Arial" panose="020B0604020202020204" pitchFamily="34" charset="0"/>
                          <a:cs typeface="Arial" panose="020B0604020202020204" pitchFamily="34" charset="0"/>
                        </a:rPr>
                        <a:t> </a:t>
                      </a:r>
                      <a:r>
                        <a:rPr lang="en-GB" sz="2400" dirty="0" err="1" smtClean="0">
                          <a:latin typeface="Arial" panose="020B0604020202020204" pitchFamily="34" charset="0"/>
                          <a:cs typeface="Arial" panose="020B0604020202020204" pitchFamily="34" charset="0"/>
                        </a:rPr>
                        <a:t>vú</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3</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1.0</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988757468"/>
                  </a:ext>
                </a:extLst>
              </a:tr>
              <a:tr h="370840">
                <a:tc>
                  <a:txBody>
                    <a:bodyPr/>
                    <a:lstStyle/>
                    <a:p>
                      <a:r>
                        <a:rPr lang="en-GB" sz="2400" dirty="0" err="1" smtClean="0">
                          <a:latin typeface="Arial" panose="020B0604020202020204" pitchFamily="34" charset="0"/>
                          <a:cs typeface="Arial" panose="020B0604020202020204" pitchFamily="34" charset="0"/>
                        </a:rPr>
                        <a:t>Quanh</a:t>
                      </a:r>
                      <a:r>
                        <a:rPr lang="en-GB" sz="2400" baseline="0" dirty="0" smtClean="0">
                          <a:latin typeface="Arial" panose="020B0604020202020204" pitchFamily="34" charset="0"/>
                          <a:cs typeface="Arial" panose="020B0604020202020204" pitchFamily="34" charset="0"/>
                        </a:rPr>
                        <a:t> </a:t>
                      </a:r>
                      <a:r>
                        <a:rPr lang="en-GB" sz="2400" baseline="0" dirty="0" err="1" smtClean="0">
                          <a:latin typeface="Arial" panose="020B0604020202020204" pitchFamily="34" charset="0"/>
                          <a:cs typeface="Arial" panose="020B0604020202020204" pitchFamily="34" charset="0"/>
                        </a:rPr>
                        <a:t>hậu</a:t>
                      </a:r>
                      <a:r>
                        <a:rPr lang="en-GB" sz="2400" baseline="0" dirty="0" smtClean="0">
                          <a:latin typeface="Arial" panose="020B0604020202020204" pitchFamily="34" charset="0"/>
                          <a:cs typeface="Arial" panose="020B0604020202020204" pitchFamily="34" charset="0"/>
                        </a:rPr>
                        <a:t> </a:t>
                      </a:r>
                      <a:r>
                        <a:rPr lang="en-GB" sz="2400" baseline="0" dirty="0" err="1" smtClean="0">
                          <a:latin typeface="Arial" panose="020B0604020202020204" pitchFamily="34" charset="0"/>
                          <a:cs typeface="Arial" panose="020B0604020202020204" pitchFamily="34" charset="0"/>
                        </a:rPr>
                        <a:t>môn</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4</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1.3</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118627651"/>
                  </a:ext>
                </a:extLst>
              </a:tr>
              <a:tr h="370840">
                <a:tc>
                  <a:txBody>
                    <a:bodyPr/>
                    <a:lstStyle/>
                    <a:p>
                      <a:r>
                        <a:rPr lang="en-GB" sz="2400" dirty="0" err="1" smtClean="0">
                          <a:latin typeface="Arial" panose="020B0604020202020204" pitchFamily="34" charset="0"/>
                          <a:cs typeface="Arial" panose="020B0604020202020204" pitchFamily="34" charset="0"/>
                        </a:rPr>
                        <a:t>Mặt</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2</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0.7</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765471141"/>
                  </a:ext>
                </a:extLst>
              </a:tr>
              <a:tr h="370840">
                <a:tc>
                  <a:txBody>
                    <a:bodyPr/>
                    <a:lstStyle/>
                    <a:p>
                      <a:r>
                        <a:rPr lang="en-GB" sz="2400" dirty="0" err="1" smtClean="0">
                          <a:latin typeface="Arial" panose="020B0604020202020204" pitchFamily="34" charset="0"/>
                          <a:cs typeface="Arial" panose="020B0604020202020204" pitchFamily="34" charset="0"/>
                        </a:rPr>
                        <a:t>Quanh</a:t>
                      </a:r>
                      <a:r>
                        <a:rPr lang="en-GB" sz="2400" dirty="0" smtClean="0">
                          <a:latin typeface="Arial" panose="020B0604020202020204" pitchFamily="34" charset="0"/>
                          <a:cs typeface="Arial" panose="020B0604020202020204" pitchFamily="34" charset="0"/>
                        </a:rPr>
                        <a:t> </a:t>
                      </a:r>
                      <a:r>
                        <a:rPr lang="en-GB" sz="2400" dirty="0" err="1" smtClean="0">
                          <a:latin typeface="Arial" panose="020B0604020202020204" pitchFamily="34" charset="0"/>
                          <a:cs typeface="Arial" panose="020B0604020202020204" pitchFamily="34" charset="0"/>
                        </a:rPr>
                        <a:t>quầng</a:t>
                      </a:r>
                      <a:r>
                        <a:rPr lang="en-GB" sz="2400" baseline="0" dirty="0" smtClean="0">
                          <a:latin typeface="Arial" panose="020B0604020202020204" pitchFamily="34" charset="0"/>
                          <a:cs typeface="Arial" panose="020B0604020202020204" pitchFamily="34" charset="0"/>
                        </a:rPr>
                        <a:t> </a:t>
                      </a:r>
                      <a:r>
                        <a:rPr lang="en-GB" sz="2400" baseline="0" dirty="0" err="1" smtClean="0">
                          <a:latin typeface="Arial" panose="020B0604020202020204" pitchFamily="34" charset="0"/>
                          <a:cs typeface="Arial" panose="020B0604020202020204" pitchFamily="34" charset="0"/>
                        </a:rPr>
                        <a:t>vú</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1</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0.3</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3527716783"/>
                  </a:ext>
                </a:extLst>
              </a:tr>
              <a:tr h="370840">
                <a:tc>
                  <a:txBody>
                    <a:bodyPr/>
                    <a:lstStyle/>
                    <a:p>
                      <a:r>
                        <a:rPr lang="en-GB" sz="2400" dirty="0" err="1" smtClean="0">
                          <a:latin typeface="Arial" panose="020B0604020202020204" pitchFamily="34" charset="0"/>
                          <a:cs typeface="Arial" panose="020B0604020202020204" pitchFamily="34" charset="0"/>
                        </a:rPr>
                        <a:t>Dương</a:t>
                      </a:r>
                      <a:r>
                        <a:rPr lang="en-GB" sz="2400" baseline="0" dirty="0" smtClean="0">
                          <a:latin typeface="Arial" panose="020B0604020202020204" pitchFamily="34" charset="0"/>
                          <a:cs typeface="Arial" panose="020B0604020202020204" pitchFamily="34" charset="0"/>
                        </a:rPr>
                        <a:t> </a:t>
                      </a:r>
                      <a:r>
                        <a:rPr lang="en-GB" sz="2400" baseline="0" dirty="0" err="1" smtClean="0">
                          <a:latin typeface="Arial" panose="020B0604020202020204" pitchFamily="34" charset="0"/>
                          <a:cs typeface="Arial" panose="020B0604020202020204" pitchFamily="34" charset="0"/>
                        </a:rPr>
                        <a:t>vật</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1</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0.3</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535872416"/>
                  </a:ext>
                </a:extLst>
              </a:tr>
              <a:tr h="370840">
                <a:tc>
                  <a:txBody>
                    <a:bodyPr/>
                    <a:lstStyle/>
                    <a:p>
                      <a:r>
                        <a:rPr lang="en-GB" sz="2400" dirty="0" err="1" smtClean="0">
                          <a:latin typeface="Arial" panose="020B0604020202020204" pitchFamily="34" charset="0"/>
                          <a:cs typeface="Arial" panose="020B0604020202020204" pitchFamily="34" charset="0"/>
                        </a:rPr>
                        <a:t>Âm</a:t>
                      </a:r>
                      <a:r>
                        <a:rPr lang="en-GB" sz="2400" baseline="0" dirty="0" smtClean="0">
                          <a:latin typeface="Arial" panose="020B0604020202020204" pitchFamily="34" charset="0"/>
                          <a:cs typeface="Arial" panose="020B0604020202020204" pitchFamily="34" charset="0"/>
                        </a:rPr>
                        <a:t> </a:t>
                      </a:r>
                      <a:r>
                        <a:rPr lang="en-GB" sz="2400" baseline="0" dirty="0" err="1" smtClean="0">
                          <a:latin typeface="Arial" panose="020B0604020202020204" pitchFamily="34" charset="0"/>
                          <a:cs typeface="Arial" panose="020B0604020202020204" pitchFamily="34" charset="0"/>
                        </a:rPr>
                        <a:t>vật</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1</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0.3</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2194406190"/>
                  </a:ext>
                </a:extLst>
              </a:tr>
              <a:tr h="370840">
                <a:tc>
                  <a:txBody>
                    <a:bodyPr/>
                    <a:lstStyle/>
                    <a:p>
                      <a:r>
                        <a:rPr lang="en-GB" sz="2400" dirty="0" err="1" smtClean="0">
                          <a:latin typeface="Arial" panose="020B0604020202020204" pitchFamily="34" charset="0"/>
                          <a:cs typeface="Arial" panose="020B0604020202020204" pitchFamily="34" charset="0"/>
                        </a:rPr>
                        <a:t>Bao</a:t>
                      </a:r>
                      <a:r>
                        <a:rPr lang="en-GB" sz="2400" dirty="0" smtClean="0">
                          <a:latin typeface="Arial" panose="020B0604020202020204" pitchFamily="34" charset="0"/>
                          <a:cs typeface="Arial" panose="020B0604020202020204" pitchFamily="34" charset="0"/>
                        </a:rPr>
                        <a:t> qui</a:t>
                      </a:r>
                      <a:r>
                        <a:rPr lang="en-GB" sz="2400" baseline="0" dirty="0" smtClean="0">
                          <a:latin typeface="Arial" panose="020B0604020202020204" pitchFamily="34" charset="0"/>
                          <a:cs typeface="Arial" panose="020B0604020202020204" pitchFamily="34" charset="0"/>
                        </a:rPr>
                        <a:t> </a:t>
                      </a:r>
                      <a:r>
                        <a:rPr lang="en-GB" sz="2400" baseline="0" dirty="0" err="1" smtClean="0">
                          <a:latin typeface="Arial" panose="020B0604020202020204" pitchFamily="34" charset="0"/>
                          <a:cs typeface="Arial" panose="020B0604020202020204" pitchFamily="34" charset="0"/>
                        </a:rPr>
                        <a:t>đầu</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1</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0.3</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2572845655"/>
                  </a:ext>
                </a:extLst>
              </a:tr>
              <a:tr h="370840">
                <a:tc>
                  <a:txBody>
                    <a:bodyPr/>
                    <a:lstStyle/>
                    <a:p>
                      <a:r>
                        <a:rPr lang="en-GB" sz="2400" dirty="0" err="1" smtClean="0">
                          <a:latin typeface="Arial" panose="020B0604020202020204" pitchFamily="34" charset="0"/>
                          <a:cs typeface="Arial" panose="020B0604020202020204" pitchFamily="34" charset="0"/>
                        </a:rPr>
                        <a:t>Tổng</a:t>
                      </a:r>
                      <a:r>
                        <a:rPr lang="en-GB" sz="2400" baseline="0" dirty="0" smtClean="0">
                          <a:latin typeface="Arial" panose="020B0604020202020204" pitchFamily="34" charset="0"/>
                          <a:cs typeface="Arial" panose="020B0604020202020204" pitchFamily="34" charset="0"/>
                        </a:rPr>
                        <a:t> </a:t>
                      </a:r>
                      <a:r>
                        <a:rPr lang="en-GB" sz="2400" baseline="0" dirty="0" err="1" smtClean="0">
                          <a:latin typeface="Arial" panose="020B0604020202020204" pitchFamily="34" charset="0"/>
                          <a:cs typeface="Arial" panose="020B0604020202020204" pitchFamily="34" charset="0"/>
                        </a:rPr>
                        <a:t>cộng</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302</a:t>
                      </a:r>
                      <a:endParaRPr lang="en-US" sz="2400" dirty="0">
                        <a:latin typeface="Arial" panose="020B0604020202020204" pitchFamily="34" charset="0"/>
                        <a:cs typeface="Arial" panose="020B0604020202020204" pitchFamily="34" charset="0"/>
                      </a:endParaRPr>
                    </a:p>
                  </a:txBody>
                  <a:tcPr/>
                </a:tc>
                <a:tc>
                  <a:txBody>
                    <a:bodyPr/>
                    <a:lstStyle/>
                    <a:p>
                      <a:pPr algn="ctr"/>
                      <a:r>
                        <a:rPr lang="en-GB" sz="2400" dirty="0" smtClean="0">
                          <a:latin typeface="Arial" panose="020B0604020202020204" pitchFamily="34" charset="0"/>
                          <a:cs typeface="Arial" panose="020B0604020202020204" pitchFamily="34" charset="0"/>
                        </a:rPr>
                        <a:t>100</a:t>
                      </a:r>
                      <a:endParaRPr lang="en-US" sz="2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175077536"/>
                  </a:ext>
                </a:extLst>
              </a:tr>
            </a:tbl>
          </a:graphicData>
        </a:graphic>
      </p:graphicFrame>
    </p:spTree>
    <p:extLst>
      <p:ext uri="{BB962C8B-B14F-4D97-AF65-F5344CB8AC3E}">
        <p14:creationId xmlns:p14="http://schemas.microsoft.com/office/powerpoint/2010/main" val="15216926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latin typeface="Times New Roman" panose="02020603050405020304" pitchFamily="18" charset="0"/>
                <a:cs typeface="Times New Roman" panose="02020603050405020304" pitchFamily="18" charset="0"/>
              </a:rPr>
              <a:t>Xoang</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xoang</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ngoài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endParaRPr lang="en-US" dirty="0"/>
          </a:p>
        </p:txBody>
      </p:sp>
      <p:sp>
        <p:nvSpPr>
          <p:cNvPr id="3" name="Content Placeholder 2"/>
          <p:cNvSpPr>
            <a:spLocks noGrp="1"/>
          </p:cNvSpPr>
          <p:nvPr>
            <p:ph idx="1"/>
          </p:nvPr>
        </p:nvSpPr>
        <p:spPr/>
        <p:txBody>
          <a:bodyPr>
            <a:normAutofit/>
          </a:bodyPr>
          <a:lstStyle/>
          <a:p>
            <a:r>
              <a:rPr lang="en-US" sz="2400" dirty="0" smtClean="0">
                <a:latin typeface="Times New Roman" panose="02020603050405020304" pitchFamily="18" charset="0"/>
                <a:cs typeface="Times New Roman" panose="02020603050405020304" pitchFamily="18" charset="0"/>
              </a:rPr>
              <a:t>UPNS </a:t>
            </a:r>
            <a:r>
              <a:rPr lang="en-US" sz="2400" dirty="0">
                <a:latin typeface="Times New Roman" panose="02020603050405020304" pitchFamily="18" charset="0"/>
                <a:cs typeface="Times New Roman" panose="02020603050405020304" pitchFamily="18" charset="0"/>
              </a:rPr>
              <a:t>and </a:t>
            </a:r>
            <a:r>
              <a:rPr lang="en-US" sz="2400" dirty="0" err="1">
                <a:latin typeface="Times New Roman" panose="02020603050405020304" pitchFamily="18" charset="0"/>
                <a:cs typeface="Times New Roman" panose="02020603050405020304" pitchFamily="18" charset="0"/>
              </a:rPr>
              <a:t>sacro</a:t>
            </a:r>
            <a:r>
              <a:rPr lang="en-US" sz="2400" dirty="0">
                <a:latin typeface="Times New Roman" panose="02020603050405020304" pitchFamily="18" charset="0"/>
                <a:cs typeface="Times New Roman" panose="02020603050405020304" pitchFamily="18" charset="0"/>
              </a:rPr>
              <a:t>-coccygeal PNS </a:t>
            </a:r>
            <a:r>
              <a:rPr lang="en-US" sz="2400" dirty="0" smtClean="0">
                <a:latin typeface="Times New Roman" panose="02020603050405020304" pitchFamily="18" charset="0"/>
                <a:cs typeface="Times New Roman" panose="02020603050405020304" pitchFamily="18" charset="0"/>
                <a:sym typeface="Wingdings" panose="05000000000000000000" pitchFamily="2" charset="2"/>
              </a:rPr>
              <a:t></a:t>
            </a:r>
            <a:r>
              <a:rPr lang="en-US" sz="2400" dirty="0" smtClean="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the method </a:t>
            </a:r>
            <a:r>
              <a:rPr lang="en-US" sz="2400" dirty="0" smtClean="0">
                <a:latin typeface="Times New Roman" panose="02020603050405020304" pitchFamily="18" charset="0"/>
                <a:cs typeface="Times New Roman" panose="02020603050405020304" pitchFamily="18" charset="0"/>
              </a:rPr>
              <a:t>of management</a:t>
            </a:r>
            <a:r>
              <a:rPr lang="en-US" sz="2400" dirty="0">
                <a:latin typeface="Times New Roman" panose="02020603050405020304" pitchFamily="18" charset="0"/>
                <a:cs typeface="Times New Roman" panose="02020603050405020304" pitchFamily="18" charset="0"/>
              </a:rPr>
              <a:t>.</a:t>
            </a: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stretch>
            <a:fillRect/>
          </a:stretch>
        </p:blipFill>
        <p:spPr>
          <a:xfrm>
            <a:off x="443345" y="3025978"/>
            <a:ext cx="5055869" cy="3366366"/>
          </a:xfrm>
          <a:prstGeom prst="rect">
            <a:avLst/>
          </a:prstGeom>
        </p:spPr>
      </p:pic>
      <p:pic>
        <p:nvPicPr>
          <p:cNvPr id="5" name="Picture 4"/>
          <p:cNvPicPr>
            <a:picLocks noChangeAspect="1"/>
          </p:cNvPicPr>
          <p:nvPr/>
        </p:nvPicPr>
        <p:blipFill>
          <a:blip r:embed="rId4"/>
          <a:stretch>
            <a:fillRect/>
          </a:stretch>
        </p:blipFill>
        <p:spPr>
          <a:xfrm>
            <a:off x="5624945" y="3025978"/>
            <a:ext cx="6018664" cy="3355698"/>
          </a:xfrm>
          <a:prstGeom prst="rect">
            <a:avLst/>
          </a:prstGeom>
        </p:spPr>
      </p:pic>
    </p:spTree>
    <p:extLst>
      <p:ext uri="{BB962C8B-B14F-4D97-AF65-F5344CB8AC3E}">
        <p14:creationId xmlns:p14="http://schemas.microsoft.com/office/powerpoint/2010/main" val="8955244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a:latin typeface="Times New Roman" panose="02020603050405020304" pitchFamily="18" charset="0"/>
                <a:cs typeface="Times New Roman" panose="02020603050405020304" pitchFamily="18" charset="0"/>
              </a:rPr>
              <a:t>Xoang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xoang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ngoài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cụt</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marL="0" indent="0">
              <a:buNone/>
            </a:pPr>
            <a:r>
              <a:rPr lang="en-US" sz="2400" dirty="0">
                <a:latin typeface="Times New Roman" panose="02020603050405020304" pitchFamily="18" charset="0"/>
                <a:cs typeface="Times New Roman" panose="02020603050405020304" pitchFamily="18" charset="0"/>
              </a:rPr>
              <a:t>Barber's disease </a:t>
            </a:r>
            <a:r>
              <a:rPr lang="en-US" sz="2400" dirty="0" smtClean="0">
                <a:latin typeface="Times New Roman" panose="02020603050405020304" pitchFamily="18" charset="0"/>
                <a:cs typeface="Times New Roman" panose="02020603050405020304" pitchFamily="18" charset="0"/>
              </a:rPr>
              <a:t>= PNS </a:t>
            </a:r>
            <a:r>
              <a:rPr lang="en-US" sz="2400" dirty="0">
                <a:latin typeface="Times New Roman" panose="02020603050405020304" pitchFamily="18" charset="0"/>
                <a:cs typeface="Times New Roman" panose="02020603050405020304" pitchFamily="18" charset="0"/>
              </a:rPr>
              <a:t>of the </a:t>
            </a:r>
            <a:r>
              <a:rPr lang="en-US" sz="2400" dirty="0" smtClean="0">
                <a:latin typeface="Times New Roman" panose="02020603050405020304" pitchFamily="18" charset="0"/>
                <a:cs typeface="Times New Roman" panose="02020603050405020304" pitchFamily="18" charset="0"/>
              </a:rPr>
              <a:t>hand</a:t>
            </a:r>
          </a:p>
        </p:txBody>
      </p:sp>
      <p:pic>
        <p:nvPicPr>
          <p:cNvPr id="4" name="Picture 3"/>
          <p:cNvPicPr>
            <a:picLocks noChangeAspect="1"/>
          </p:cNvPicPr>
          <p:nvPr/>
        </p:nvPicPr>
        <p:blipFill>
          <a:blip r:embed="rId3"/>
          <a:stretch>
            <a:fillRect/>
          </a:stretch>
        </p:blipFill>
        <p:spPr>
          <a:xfrm>
            <a:off x="46723" y="2671712"/>
            <a:ext cx="3813945" cy="3244902"/>
          </a:xfrm>
          <a:prstGeom prst="rect">
            <a:avLst/>
          </a:prstGeom>
        </p:spPr>
      </p:pic>
      <p:pic>
        <p:nvPicPr>
          <p:cNvPr id="5" name="Picture 4"/>
          <p:cNvPicPr>
            <a:picLocks noChangeAspect="1"/>
          </p:cNvPicPr>
          <p:nvPr/>
        </p:nvPicPr>
        <p:blipFill>
          <a:blip r:embed="rId4"/>
          <a:stretch>
            <a:fillRect/>
          </a:stretch>
        </p:blipFill>
        <p:spPr>
          <a:xfrm>
            <a:off x="2085201" y="2693175"/>
            <a:ext cx="3845108" cy="3248807"/>
          </a:xfrm>
          <a:prstGeom prst="rect">
            <a:avLst/>
          </a:prstGeom>
        </p:spPr>
      </p:pic>
      <p:pic>
        <p:nvPicPr>
          <p:cNvPr id="6" name="Picture 5"/>
          <p:cNvPicPr>
            <a:picLocks noChangeAspect="1"/>
          </p:cNvPicPr>
          <p:nvPr/>
        </p:nvPicPr>
        <p:blipFill>
          <a:blip r:embed="rId5"/>
          <a:stretch>
            <a:fillRect/>
          </a:stretch>
        </p:blipFill>
        <p:spPr>
          <a:xfrm>
            <a:off x="5930309" y="2667805"/>
            <a:ext cx="4155799" cy="3248808"/>
          </a:xfrm>
          <a:prstGeom prst="rect">
            <a:avLst/>
          </a:prstGeom>
        </p:spPr>
      </p:pic>
      <p:pic>
        <p:nvPicPr>
          <p:cNvPr id="7" name="Picture 6"/>
          <p:cNvPicPr>
            <a:picLocks noChangeAspect="1"/>
          </p:cNvPicPr>
          <p:nvPr/>
        </p:nvPicPr>
        <p:blipFill>
          <a:blip r:embed="rId6"/>
          <a:stretch>
            <a:fillRect/>
          </a:stretch>
        </p:blipFill>
        <p:spPr>
          <a:xfrm>
            <a:off x="8548389" y="2718546"/>
            <a:ext cx="4357464" cy="3198067"/>
          </a:xfrm>
          <a:prstGeom prst="rect">
            <a:avLst/>
          </a:prstGeom>
        </p:spPr>
      </p:pic>
    </p:spTree>
    <p:extLst>
      <p:ext uri="{BB962C8B-B14F-4D97-AF65-F5344CB8AC3E}">
        <p14:creationId xmlns:p14="http://schemas.microsoft.com/office/powerpoint/2010/main" val="4274482228"/>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TotalTime>
  <Words>1010</Words>
  <Application>Microsoft Office PowerPoint</Application>
  <PresentationFormat>Widescreen</PresentationFormat>
  <Paragraphs>138</Paragraphs>
  <Slides>21</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Times New Roman</vt:lpstr>
      <vt:lpstr>Trebuchet MS</vt:lpstr>
      <vt:lpstr>Wingdings</vt:lpstr>
      <vt:lpstr>Wingdings 3</vt:lpstr>
      <vt:lpstr>Facet</vt:lpstr>
      <vt:lpstr>XOANG TỔ LÔNG  </vt:lpstr>
      <vt:lpstr>NỘI DUNG </vt:lpstr>
      <vt:lpstr>PowerPoint Presentation</vt:lpstr>
      <vt:lpstr>Lịch sử bệnh tổ lông</vt:lpstr>
      <vt:lpstr>Vị trí bệnh xoang tổ lông</vt:lpstr>
      <vt:lpstr>Vị trí bệnh xoang tổ lông</vt:lpstr>
      <vt:lpstr>Bệnh tổ lông ngoài vùng cùng cụt</vt:lpstr>
      <vt:lpstr>Xoang tổ lông vùng cùng cụt và xoang tổ lông ngoài vùng cùng cụt</vt:lpstr>
      <vt:lpstr>Xoang tổ lông vùng cùng cụt và xoang tổ lông ngoài vùng cùng cụt</vt:lpstr>
      <vt:lpstr>Xoang tổ lông vùng cùng cụt và xoang tổ lông ngoài vùng cùng cụt</vt:lpstr>
      <vt:lpstr>Xoang tổ lông vùng cùng cụt và xoang tổ lông ngoài vùng cùng cụt</vt:lpstr>
      <vt:lpstr>Xoang tổ lông vùng cùng cụt và xoang tổ lông ngoài vùng cùng cụt</vt:lpstr>
      <vt:lpstr>Xoang tổ lông vùng cùng cụt và xoang tổ lông ngoài vùng cùng cụt</vt:lpstr>
      <vt:lpstr>Xoang tổ lông vùng rốn-  Umbilical pilonidal sinus (UPNS)</vt:lpstr>
      <vt:lpstr>Xoang tổ lông vùng rốn-  Umbilical pilonidal sinus (UPNS)</vt:lpstr>
      <vt:lpstr>Xoang tổ lông vùng rốn-  Umbilical pilonidal sinus (UPNS)</vt:lpstr>
      <vt:lpstr>Xoang tổ lông vùng rốn-  Umbilical pilonidal sinus (UPNS)</vt:lpstr>
      <vt:lpstr>Xoang tổ lông vùng rốn-  Umbilical pilonidal sinus (UPNS)</vt:lpstr>
      <vt:lpstr>PowerPoint Presentation</vt:lpstr>
      <vt:lpstr>Kết luận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Bài tiếng việt</dc:title>
  <dc:creator>hoangngau</dc:creator>
  <cp:lastModifiedBy>NGOAI 12</cp:lastModifiedBy>
  <cp:revision>14</cp:revision>
  <dcterms:created xsi:type="dcterms:W3CDTF">2019-02-24T15:27:57Z</dcterms:created>
  <dcterms:modified xsi:type="dcterms:W3CDTF">2019-03-11T02:47:40Z</dcterms:modified>
</cp:coreProperties>
</file>

<file path=docProps/thumbnail.jpeg>
</file>